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307" r:id="rId4"/>
    <p:sldId id="305" r:id="rId5"/>
    <p:sldId id="306" r:id="rId6"/>
    <p:sldId id="293" r:id="rId7"/>
    <p:sldId id="308" r:id="rId8"/>
    <p:sldId id="309" r:id="rId9"/>
    <p:sldId id="310" r:id="rId10"/>
    <p:sldId id="301" r:id="rId11"/>
    <p:sldId id="304" r:id="rId12"/>
    <p:sldId id="302" r:id="rId13"/>
    <p:sldId id="299" r:id="rId14"/>
    <p:sldId id="300" r:id="rId15"/>
    <p:sldId id="294" r:id="rId16"/>
    <p:sldId id="291" r:id="rId17"/>
    <p:sldId id="285" r:id="rId18"/>
    <p:sldId id="287" r:id="rId19"/>
    <p:sldId id="288" r:id="rId20"/>
    <p:sldId id="292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</p:sldIdLst>
  <p:sldSz cx="18288000" cy="10287000"/>
  <p:notesSz cx="6858000" cy="9144000"/>
  <p:embeddedFontLst>
    <p:embeddedFont>
      <p:font typeface="Inter Bold" panose="020B0604020202020204" charset="0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HK Grotesk Light" panose="020B0604020202020204" charset="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2B42"/>
    <a:srgbClr val="616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55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dirty="0">
                <a:solidFill>
                  <a:srgbClr val="1D2B42"/>
                </a:solidFill>
                <a:latin typeface="HK Grotesk Light" panose="020B0604020202020204" charset="0"/>
              </a:rPr>
              <a:t>Top 10 Car Make with the Highest</a:t>
            </a:r>
            <a:r>
              <a:rPr lang="en-US" baseline="0" dirty="0">
                <a:solidFill>
                  <a:srgbClr val="1D2B42"/>
                </a:solidFill>
                <a:latin typeface="HK Grotesk Light" panose="020B0604020202020204" charset="0"/>
              </a:rPr>
              <a:t> Number of Transactions</a:t>
            </a:r>
            <a:endParaRPr lang="en-US" dirty="0">
              <a:solidFill>
                <a:srgbClr val="1D2B42"/>
              </a:solidFill>
              <a:latin typeface="HK Grotesk Light" panose="020B0604020202020204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286859522994409"/>
          <c:y val="7.6848934492658741E-2"/>
          <c:w val="0.81494541443189161"/>
          <c:h val="0.832883816857203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Pt>
            <c:idx val="9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611-4A8D-A878-3D2ECF0925C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Suzuki</c:v>
                </c:pt>
                <c:pt idx="1">
                  <c:v>Isuzu</c:v>
                </c:pt>
                <c:pt idx="2">
                  <c:v>Mazda</c:v>
                </c:pt>
                <c:pt idx="3">
                  <c:v>Nissan</c:v>
                </c:pt>
                <c:pt idx="4">
                  <c:v>Chevrolet</c:v>
                </c:pt>
                <c:pt idx="5">
                  <c:v>Hyundai</c:v>
                </c:pt>
                <c:pt idx="6">
                  <c:v>Ford</c:v>
                </c:pt>
                <c:pt idx="7">
                  <c:v>Honda</c:v>
                </c:pt>
                <c:pt idx="8">
                  <c:v>Mitsubishi</c:v>
                </c:pt>
                <c:pt idx="9">
                  <c:v>Toyota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821</c:v>
                </c:pt>
                <c:pt idx="1">
                  <c:v>996</c:v>
                </c:pt>
                <c:pt idx="2">
                  <c:v>1023</c:v>
                </c:pt>
                <c:pt idx="3">
                  <c:v>1085</c:v>
                </c:pt>
                <c:pt idx="4">
                  <c:v>1229</c:v>
                </c:pt>
                <c:pt idx="5">
                  <c:v>3611</c:v>
                </c:pt>
                <c:pt idx="6">
                  <c:v>4194</c:v>
                </c:pt>
                <c:pt idx="7">
                  <c:v>4816</c:v>
                </c:pt>
                <c:pt idx="8">
                  <c:v>6371</c:v>
                </c:pt>
                <c:pt idx="9">
                  <c:v>14870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D65-4868-A738-8BBF20F7F7D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582954864"/>
        <c:axId val="582955256"/>
      </c:barChart>
      <c:catAx>
        <c:axId val="58295486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1D2B4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rgbClr val="1D2B42"/>
                    </a:solidFill>
                  </a:rPr>
                  <a:t>Car Make</a:t>
                </a:r>
              </a:p>
            </c:rich>
          </c:tx>
          <c:layout>
            <c:manualLayout>
              <c:xMode val="edge"/>
              <c:yMode val="edge"/>
              <c:x val="1.570048309178744E-2"/>
              <c:y val="0.439885085340136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1D2B4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582955256"/>
        <c:crosses val="autoZero"/>
        <c:auto val="1"/>
        <c:lblAlgn val="ctr"/>
        <c:lblOffset val="100"/>
        <c:noMultiLvlLbl val="0"/>
      </c:catAx>
      <c:valAx>
        <c:axId val="5829552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1D2B4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rgbClr val="1D2B42"/>
                    </a:solidFill>
                    <a:latin typeface="HK Grotesk Light" panose="020B0604020202020204" charset="0"/>
                  </a:rPr>
                  <a:t>Number of Transactions</a:t>
                </a:r>
              </a:p>
            </c:rich>
          </c:tx>
          <c:layout>
            <c:manualLayout>
              <c:xMode val="edge"/>
              <c:yMode val="edge"/>
              <c:x val="0.44402531920352062"/>
              <c:y val="0.955927830546693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1D2B4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582954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dirty="0"/>
              <a:t>Most Popular Car</a:t>
            </a:r>
            <a:r>
              <a:rPr lang="en-US" baseline="0" dirty="0"/>
              <a:t> Repair &amp; Maintenance Services</a:t>
            </a:r>
            <a:endParaRPr lang="en-US" dirty="0"/>
          </a:p>
        </c:rich>
      </c:tx>
      <c:layout>
        <c:manualLayout>
          <c:xMode val="edge"/>
          <c:yMode val="edge"/>
          <c:x val="0.24306016779115394"/>
          <c:y val="9.853328167189409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5824488744872887"/>
          <c:y val="8.9744112946761143E-2"/>
          <c:w val="0.69544064018779184"/>
          <c:h val="0.7924297888299879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Sheet1!$A$2:$A$17</c:f>
              <c:strCache>
                <c:ptCount val="16"/>
                <c:pt idx="0">
                  <c:v>Exhaust</c:v>
                </c:pt>
                <c:pt idx="1">
                  <c:v>Sublet Towing</c:v>
                </c:pt>
                <c:pt idx="2">
                  <c:v>Batteries</c:v>
                </c:pt>
                <c:pt idx="3">
                  <c:v>Drive Train</c:v>
                </c:pt>
                <c:pt idx="4">
                  <c:v>Accessories</c:v>
                </c:pt>
                <c:pt idx="5">
                  <c:v>Electrical Components</c:v>
                </c:pt>
                <c:pt idx="6">
                  <c:v>Cooling System</c:v>
                </c:pt>
                <c:pt idx="7">
                  <c:v>Driveability</c:v>
                </c:pt>
                <c:pt idx="8">
                  <c:v>Tires &amp; Wheels</c:v>
                </c:pt>
                <c:pt idx="9">
                  <c:v>Detailing</c:v>
                </c:pt>
                <c:pt idx="10">
                  <c:v>Transmission &amp; Clutch</c:v>
                </c:pt>
                <c:pt idx="11">
                  <c:v>Engine</c:v>
                </c:pt>
                <c:pt idx="12">
                  <c:v>HVAC</c:v>
                </c:pt>
                <c:pt idx="13">
                  <c:v>Brakes</c:v>
                </c:pt>
                <c:pt idx="14">
                  <c:v>Steering &amp; Suspension</c:v>
                </c:pt>
                <c:pt idx="15">
                  <c:v>Oil, Lube, PMS</c:v>
                </c:pt>
              </c:strCache>
            </c:strRef>
          </c:cat>
          <c:val>
            <c:numRef>
              <c:f>Sheet1!$B$2:$B$17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707-49AE-8EE5-786386BDB5E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hade val="51000"/>
                    <a:satMod val="130000"/>
                  </a:schemeClr>
                </a:gs>
                <a:gs pos="80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Sheet1!$A$2:$A$17</c:f>
              <c:strCache>
                <c:ptCount val="16"/>
                <c:pt idx="0">
                  <c:v>Exhaust</c:v>
                </c:pt>
                <c:pt idx="1">
                  <c:v>Sublet Towing</c:v>
                </c:pt>
                <c:pt idx="2">
                  <c:v>Batteries</c:v>
                </c:pt>
                <c:pt idx="3">
                  <c:v>Drive Train</c:v>
                </c:pt>
                <c:pt idx="4">
                  <c:v>Accessories</c:v>
                </c:pt>
                <c:pt idx="5">
                  <c:v>Electrical Components</c:v>
                </c:pt>
                <c:pt idx="6">
                  <c:v>Cooling System</c:v>
                </c:pt>
                <c:pt idx="7">
                  <c:v>Driveability</c:v>
                </c:pt>
                <c:pt idx="8">
                  <c:v>Tires &amp; Wheels</c:v>
                </c:pt>
                <c:pt idx="9">
                  <c:v>Detailing</c:v>
                </c:pt>
                <c:pt idx="10">
                  <c:v>Transmission &amp; Clutch</c:v>
                </c:pt>
                <c:pt idx="11">
                  <c:v>Engine</c:v>
                </c:pt>
                <c:pt idx="12">
                  <c:v>HVAC</c:v>
                </c:pt>
                <c:pt idx="13">
                  <c:v>Brakes</c:v>
                </c:pt>
                <c:pt idx="14">
                  <c:v>Steering &amp; Suspension</c:v>
                </c:pt>
                <c:pt idx="15">
                  <c:v>Oil, Lube, PMS</c:v>
                </c:pt>
              </c:strCache>
            </c:strRef>
          </c:cat>
          <c:val>
            <c:numRef>
              <c:f>Sheet1!$C$2:$C$17</c:f>
              <c:numCache>
                <c:formatCode>0.00%</c:formatCode>
                <c:ptCount val="16"/>
                <c:pt idx="0">
                  <c:v>2.2229357571566181E-4</c:v>
                </c:pt>
                <c:pt idx="1">
                  <c:v>1.926544322869069E-3</c:v>
                </c:pt>
                <c:pt idx="2">
                  <c:v>5.0386543828883348E-3</c:v>
                </c:pt>
                <c:pt idx="3">
                  <c:v>5.7055351100353197E-3</c:v>
                </c:pt>
                <c:pt idx="4">
                  <c:v>1.1015881641020575E-2</c:v>
                </c:pt>
                <c:pt idx="5">
                  <c:v>2.1043791834415987E-2</c:v>
                </c:pt>
                <c:pt idx="6">
                  <c:v>2.1809469706325486E-2</c:v>
                </c:pt>
                <c:pt idx="7">
                  <c:v>2.3167930446810089E-2</c:v>
                </c:pt>
                <c:pt idx="8">
                  <c:v>2.339022402252575E-2</c:v>
                </c:pt>
                <c:pt idx="9">
                  <c:v>3.0602415590189443E-2</c:v>
                </c:pt>
                <c:pt idx="10">
                  <c:v>3.6900733568799859E-2</c:v>
                </c:pt>
                <c:pt idx="11">
                  <c:v>3.7320621434040559E-2</c:v>
                </c:pt>
                <c:pt idx="12">
                  <c:v>3.8481487885000124E-2</c:v>
                </c:pt>
                <c:pt idx="13">
                  <c:v>4.6903944476004641E-2</c:v>
                </c:pt>
                <c:pt idx="14">
                  <c:v>8.1359448711932222E-2</c:v>
                </c:pt>
                <c:pt idx="15">
                  <c:v>0.61511102329142686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FC8-472A-8378-3CC991E1296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582955648"/>
        <c:axId val="582957216"/>
      </c:barChart>
      <c:catAx>
        <c:axId val="5829556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b="0" dirty="0"/>
                  <a:t>Service Category</a:t>
                </a:r>
              </a:p>
            </c:rich>
          </c:tx>
          <c:layout>
            <c:manualLayout>
              <c:xMode val="edge"/>
              <c:yMode val="edge"/>
              <c:x val="2.950330621090164E-2"/>
              <c:y val="0.3699065082085982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582957216"/>
        <c:crosses val="autoZero"/>
        <c:auto val="1"/>
        <c:lblAlgn val="ctr"/>
        <c:lblOffset val="100"/>
        <c:noMultiLvlLbl val="0"/>
      </c:catAx>
      <c:valAx>
        <c:axId val="582957216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%</a:t>
                </a:r>
                <a:r>
                  <a:rPr lang="en-US" sz="1400" baseline="0" dirty="0"/>
                  <a:t> Share in the Overall Transactions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0.46744904218799921"/>
              <c:y val="0.950004212879681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582955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/>
              <a:t>Average Repair and Maintenance Cost per Car Make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hade val="51000"/>
                    <a:satMod val="130000"/>
                  </a:schemeClr>
                </a:gs>
                <a:gs pos="80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Suzuki</c:v>
                </c:pt>
                <c:pt idx="1">
                  <c:v>Honda</c:v>
                </c:pt>
                <c:pt idx="2">
                  <c:v>Mitsubishi</c:v>
                </c:pt>
                <c:pt idx="3">
                  <c:v>Mazda</c:v>
                </c:pt>
                <c:pt idx="4">
                  <c:v>Isuzu</c:v>
                </c:pt>
                <c:pt idx="5">
                  <c:v>Toyota</c:v>
                </c:pt>
                <c:pt idx="6">
                  <c:v>Hyundai</c:v>
                </c:pt>
                <c:pt idx="7">
                  <c:v>Nissan</c:v>
                </c:pt>
                <c:pt idx="8">
                  <c:v>Chevrolet</c:v>
                </c:pt>
                <c:pt idx="9">
                  <c:v>Ford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933.26</c:v>
                </c:pt>
                <c:pt idx="1">
                  <c:v>1273.29</c:v>
                </c:pt>
                <c:pt idx="2">
                  <c:v>1348.1</c:v>
                </c:pt>
                <c:pt idx="3">
                  <c:v>1711.84</c:v>
                </c:pt>
                <c:pt idx="4">
                  <c:v>1650.71</c:v>
                </c:pt>
                <c:pt idx="5">
                  <c:v>1846.21</c:v>
                </c:pt>
                <c:pt idx="6">
                  <c:v>1986.69</c:v>
                </c:pt>
                <c:pt idx="7">
                  <c:v>2098.67</c:v>
                </c:pt>
                <c:pt idx="8">
                  <c:v>2249.3200000000002</c:v>
                </c:pt>
                <c:pt idx="9">
                  <c:v>2252.67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707-49AE-8EE5-786386BDB5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88707792"/>
        <c:axId val="288704656"/>
      </c:barChart>
      <c:catAx>
        <c:axId val="2887077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/>
                  <a:t>Car Nake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88704656"/>
        <c:crosses val="autoZero"/>
        <c:auto val="1"/>
        <c:lblAlgn val="ctr"/>
        <c:lblOffset val="100"/>
        <c:noMultiLvlLbl val="0"/>
      </c:catAx>
      <c:valAx>
        <c:axId val="288704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Service Cost (Philippine</a:t>
                </a:r>
                <a:r>
                  <a:rPr lang="en-US" sz="1400" baseline="0" dirty="0"/>
                  <a:t> Peso)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0.49019745297631234"/>
              <c:y val="0.950004212879681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88707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dirty="0" smtClean="0"/>
              <a:t>Number of Service Transactions &amp; Unique Customers per Mileage Category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002060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7632205690440659E-2"/>
          <c:y val="7.3960304551221254E-2"/>
          <c:w val="0.84382837505261998"/>
          <c:h val="0.7930662768281251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Transactions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1206</c:v>
                </c:pt>
                <c:pt idx="1">
                  <c:v>1713</c:v>
                </c:pt>
                <c:pt idx="2">
                  <c:v>2862</c:v>
                </c:pt>
                <c:pt idx="3">
                  <c:v>3525</c:v>
                </c:pt>
                <c:pt idx="4">
                  <c:v>4040</c:v>
                </c:pt>
                <c:pt idx="5">
                  <c:v>3411</c:v>
                </c:pt>
                <c:pt idx="6">
                  <c:v>3310</c:v>
                </c:pt>
                <c:pt idx="7">
                  <c:v>2983</c:v>
                </c:pt>
                <c:pt idx="8">
                  <c:v>2080</c:v>
                </c:pt>
                <c:pt idx="9">
                  <c:v>2114</c:v>
                </c:pt>
                <c:pt idx="10">
                  <c:v>2090</c:v>
                </c:pt>
                <c:pt idx="11">
                  <c:v>1483</c:v>
                </c:pt>
                <c:pt idx="12">
                  <c:v>1065</c:v>
                </c:pt>
                <c:pt idx="13">
                  <c:v>841</c:v>
                </c:pt>
                <c:pt idx="14">
                  <c:v>788</c:v>
                </c:pt>
                <c:pt idx="15">
                  <c:v>722</c:v>
                </c:pt>
                <c:pt idx="16">
                  <c:v>481</c:v>
                </c:pt>
                <c:pt idx="17">
                  <c:v>520</c:v>
                </c:pt>
                <c:pt idx="18">
                  <c:v>383</c:v>
                </c:pt>
                <c:pt idx="19">
                  <c:v>330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6B9F-44C8-8295-0C6A0FF8B1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6078520"/>
        <c:axId val="286072248"/>
      </c:line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Number of Cars being Serviced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362</c:v>
                </c:pt>
                <c:pt idx="1">
                  <c:v>296</c:v>
                </c:pt>
                <c:pt idx="2">
                  <c:v>450</c:v>
                </c:pt>
                <c:pt idx="3">
                  <c:v>536</c:v>
                </c:pt>
                <c:pt idx="4">
                  <c:v>591</c:v>
                </c:pt>
                <c:pt idx="5">
                  <c:v>532</c:v>
                </c:pt>
                <c:pt idx="6">
                  <c:v>499</c:v>
                </c:pt>
                <c:pt idx="7">
                  <c:v>423</c:v>
                </c:pt>
                <c:pt idx="8">
                  <c:v>339</c:v>
                </c:pt>
                <c:pt idx="9">
                  <c:v>302</c:v>
                </c:pt>
                <c:pt idx="10">
                  <c:v>304</c:v>
                </c:pt>
                <c:pt idx="11">
                  <c:v>218</c:v>
                </c:pt>
                <c:pt idx="12">
                  <c:v>173</c:v>
                </c:pt>
                <c:pt idx="13">
                  <c:v>133</c:v>
                </c:pt>
                <c:pt idx="14">
                  <c:v>133</c:v>
                </c:pt>
                <c:pt idx="15">
                  <c:v>113</c:v>
                </c:pt>
                <c:pt idx="16">
                  <c:v>82</c:v>
                </c:pt>
                <c:pt idx="17">
                  <c:v>72</c:v>
                </c:pt>
                <c:pt idx="18">
                  <c:v>62</c:v>
                </c:pt>
                <c:pt idx="19">
                  <c:v>49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1741560"/>
        <c:axId val="411740384"/>
      </c:lineChart>
      <c:catAx>
        <c:axId val="286078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dirty="0"/>
                  <a:t>Mileage Category</a:t>
                </a:r>
              </a:p>
            </c:rich>
          </c:tx>
          <c:layout>
            <c:manualLayout>
              <c:xMode val="edge"/>
              <c:yMode val="edge"/>
              <c:x val="0.45116259611541509"/>
              <c:y val="0.922609520088882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86072248"/>
        <c:crosses val="autoZero"/>
        <c:auto val="1"/>
        <c:lblAlgn val="ctr"/>
        <c:lblOffset val="100"/>
        <c:noMultiLvlLbl val="0"/>
      </c:catAx>
      <c:valAx>
        <c:axId val="286072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dirty="0" smtClean="0"/>
                  <a:t>Number</a:t>
                </a:r>
                <a:r>
                  <a:rPr lang="en-US" baseline="0" dirty="0" smtClean="0"/>
                  <a:t> of Transactions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3530802984807864E-2"/>
              <c:y val="0.352742427646866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286078520"/>
        <c:crosses val="autoZero"/>
        <c:crossBetween val="between"/>
      </c:valAx>
      <c:valAx>
        <c:axId val="411740384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dirty="0" smtClean="0"/>
                  <a:t>Number of Cars Serviced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96178569719889162"/>
              <c:y val="0.356857394926165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411741560"/>
        <c:crosses val="max"/>
        <c:crossBetween val="between"/>
      </c:valAx>
      <c:catAx>
        <c:axId val="411741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11740384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386539779133378"/>
          <c:y val="0.43623242245075355"/>
          <c:w val="0.15053456393418355"/>
          <c:h val="6.4618012936986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02060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rgbClr val="002060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dirty="0"/>
              <a:t>Number of Service Transactions per Mileage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002060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2664267335586022E-2"/>
          <c:y val="7.3960304551221254E-2"/>
          <c:w val="0.91872840504987041"/>
          <c:h val="0.7930662768281251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Oil, Lube &amp; Preventive Maintenance Service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Sheet1!$B$2:$B$21</c:f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6B9F-44C8-8295-0C6A0FF8B1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Steering &amp; Suspension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128</c:v>
                </c:pt>
                <c:pt idx="1">
                  <c:v>61</c:v>
                </c:pt>
                <c:pt idx="2">
                  <c:v>122</c:v>
                </c:pt>
                <c:pt idx="3">
                  <c:v>240</c:v>
                </c:pt>
                <c:pt idx="4">
                  <c:v>270</c:v>
                </c:pt>
                <c:pt idx="5">
                  <c:v>251</c:v>
                </c:pt>
                <c:pt idx="6">
                  <c:v>361</c:v>
                </c:pt>
                <c:pt idx="7">
                  <c:v>284</c:v>
                </c:pt>
                <c:pt idx="8">
                  <c:v>179</c:v>
                </c:pt>
                <c:pt idx="9">
                  <c:v>274</c:v>
                </c:pt>
                <c:pt idx="10">
                  <c:v>233</c:v>
                </c:pt>
                <c:pt idx="11">
                  <c:v>149</c:v>
                </c:pt>
                <c:pt idx="12">
                  <c:v>101</c:v>
                </c:pt>
                <c:pt idx="13">
                  <c:v>120</c:v>
                </c:pt>
                <c:pt idx="14">
                  <c:v>63</c:v>
                </c:pt>
                <c:pt idx="15">
                  <c:v>80</c:v>
                </c:pt>
                <c:pt idx="16">
                  <c:v>46</c:v>
                </c:pt>
                <c:pt idx="17">
                  <c:v>54</c:v>
                </c:pt>
                <c:pt idx="18">
                  <c:v>63</c:v>
                </c:pt>
                <c:pt idx="19">
                  <c:v>28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590-4559-B933-AD852237DD0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Transmission &amp; Clutch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Sheet1!$D$2:$D$21</c:f>
              <c:numCache>
                <c:formatCode>General</c:formatCode>
                <c:ptCount val="20"/>
                <c:pt idx="0">
                  <c:v>36</c:v>
                </c:pt>
                <c:pt idx="1">
                  <c:v>21</c:v>
                </c:pt>
                <c:pt idx="2">
                  <c:v>49</c:v>
                </c:pt>
                <c:pt idx="3">
                  <c:v>63</c:v>
                </c:pt>
                <c:pt idx="4">
                  <c:v>102</c:v>
                </c:pt>
                <c:pt idx="5">
                  <c:v>126</c:v>
                </c:pt>
                <c:pt idx="6">
                  <c:v>191</c:v>
                </c:pt>
                <c:pt idx="7">
                  <c:v>126</c:v>
                </c:pt>
                <c:pt idx="8">
                  <c:v>151</c:v>
                </c:pt>
                <c:pt idx="9">
                  <c:v>75</c:v>
                </c:pt>
                <c:pt idx="10">
                  <c:v>91</c:v>
                </c:pt>
                <c:pt idx="11">
                  <c:v>83</c:v>
                </c:pt>
                <c:pt idx="12">
                  <c:v>44</c:v>
                </c:pt>
                <c:pt idx="13">
                  <c:v>59</c:v>
                </c:pt>
                <c:pt idx="14">
                  <c:v>44</c:v>
                </c:pt>
                <c:pt idx="15">
                  <c:v>35</c:v>
                </c:pt>
                <c:pt idx="16">
                  <c:v>22</c:v>
                </c:pt>
                <c:pt idx="17">
                  <c:v>24</c:v>
                </c:pt>
                <c:pt idx="18">
                  <c:v>16</c:v>
                </c:pt>
                <c:pt idx="19">
                  <c:v>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4590-4559-B933-AD852237DD0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Brakes</c:v>
                </c:pt>
              </c:strCache>
            </c:strRef>
          </c:tx>
          <c:spPr>
            <a:ln w="34925" cap="rnd">
              <a:solidFill>
                <a:schemeClr val="accent6">
                  <a:lumMod val="60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Sheet1!$E$2:$E$21</c:f>
              <c:numCache>
                <c:formatCode>General</c:formatCode>
                <c:ptCount val="20"/>
                <c:pt idx="0">
                  <c:v>47</c:v>
                </c:pt>
                <c:pt idx="1">
                  <c:v>57</c:v>
                </c:pt>
                <c:pt idx="2">
                  <c:v>89</c:v>
                </c:pt>
                <c:pt idx="3">
                  <c:v>152</c:v>
                </c:pt>
                <c:pt idx="4">
                  <c:v>142</c:v>
                </c:pt>
                <c:pt idx="5">
                  <c:v>187</c:v>
                </c:pt>
                <c:pt idx="6">
                  <c:v>169</c:v>
                </c:pt>
                <c:pt idx="7">
                  <c:v>117</c:v>
                </c:pt>
                <c:pt idx="8">
                  <c:v>82</c:v>
                </c:pt>
                <c:pt idx="9">
                  <c:v>147</c:v>
                </c:pt>
                <c:pt idx="10">
                  <c:v>136</c:v>
                </c:pt>
                <c:pt idx="11">
                  <c:v>113</c:v>
                </c:pt>
                <c:pt idx="12">
                  <c:v>45</c:v>
                </c:pt>
                <c:pt idx="13">
                  <c:v>19</c:v>
                </c:pt>
                <c:pt idx="14">
                  <c:v>69</c:v>
                </c:pt>
                <c:pt idx="15">
                  <c:v>38</c:v>
                </c:pt>
                <c:pt idx="16">
                  <c:v>27</c:v>
                </c:pt>
                <c:pt idx="17">
                  <c:v>20</c:v>
                </c:pt>
                <c:pt idx="18">
                  <c:v>28</c:v>
                </c:pt>
                <c:pt idx="19">
                  <c:v>26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4590-4559-B933-AD852237DD0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HVAC</c:v>
                </c:pt>
              </c:strCache>
            </c:strRef>
          </c:tx>
          <c:spPr>
            <a:ln w="34925" cap="rnd">
              <a:solidFill>
                <a:schemeClr val="accent5">
                  <a:lumMod val="60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Sheet1!$F$2:$F$21</c:f>
              <c:numCache>
                <c:formatCode>General</c:formatCode>
                <c:ptCount val="20"/>
                <c:pt idx="0">
                  <c:v>31</c:v>
                </c:pt>
                <c:pt idx="1">
                  <c:v>6</c:v>
                </c:pt>
                <c:pt idx="2">
                  <c:v>43</c:v>
                </c:pt>
                <c:pt idx="3">
                  <c:v>104</c:v>
                </c:pt>
                <c:pt idx="4">
                  <c:v>130</c:v>
                </c:pt>
                <c:pt idx="5">
                  <c:v>103</c:v>
                </c:pt>
                <c:pt idx="6">
                  <c:v>143</c:v>
                </c:pt>
                <c:pt idx="7">
                  <c:v>158</c:v>
                </c:pt>
                <c:pt idx="8">
                  <c:v>100</c:v>
                </c:pt>
                <c:pt idx="9">
                  <c:v>113</c:v>
                </c:pt>
                <c:pt idx="10">
                  <c:v>73</c:v>
                </c:pt>
                <c:pt idx="11">
                  <c:v>41</c:v>
                </c:pt>
                <c:pt idx="12">
                  <c:v>59</c:v>
                </c:pt>
                <c:pt idx="13">
                  <c:v>67</c:v>
                </c:pt>
                <c:pt idx="14">
                  <c:v>73</c:v>
                </c:pt>
                <c:pt idx="15">
                  <c:v>53</c:v>
                </c:pt>
                <c:pt idx="16">
                  <c:v>35</c:v>
                </c:pt>
                <c:pt idx="17">
                  <c:v>52</c:v>
                </c:pt>
                <c:pt idx="18">
                  <c:v>3</c:v>
                </c:pt>
                <c:pt idx="19">
                  <c:v>18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4590-4559-B933-AD852237DD0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Engine</c:v>
                </c:pt>
              </c:strCache>
            </c:strRef>
          </c:tx>
          <c:spPr>
            <a:ln w="34925" cap="rnd">
              <a:solidFill>
                <a:schemeClr val="accent4">
                  <a:lumMod val="60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Sheet1!$G$2:$G$21</c:f>
              <c:numCache>
                <c:formatCode>General</c:formatCode>
                <c:ptCount val="20"/>
                <c:pt idx="0">
                  <c:v>37</c:v>
                </c:pt>
                <c:pt idx="1">
                  <c:v>8</c:v>
                </c:pt>
                <c:pt idx="2">
                  <c:v>21</c:v>
                </c:pt>
                <c:pt idx="3">
                  <c:v>36</c:v>
                </c:pt>
                <c:pt idx="4">
                  <c:v>41</c:v>
                </c:pt>
                <c:pt idx="5">
                  <c:v>81</c:v>
                </c:pt>
                <c:pt idx="6">
                  <c:v>86</c:v>
                </c:pt>
                <c:pt idx="7">
                  <c:v>180</c:v>
                </c:pt>
                <c:pt idx="8">
                  <c:v>107</c:v>
                </c:pt>
                <c:pt idx="9">
                  <c:v>173</c:v>
                </c:pt>
                <c:pt idx="10">
                  <c:v>151</c:v>
                </c:pt>
                <c:pt idx="11">
                  <c:v>131</c:v>
                </c:pt>
                <c:pt idx="12">
                  <c:v>44</c:v>
                </c:pt>
                <c:pt idx="13">
                  <c:v>47</c:v>
                </c:pt>
                <c:pt idx="14">
                  <c:v>42</c:v>
                </c:pt>
                <c:pt idx="15">
                  <c:v>39</c:v>
                </c:pt>
                <c:pt idx="16">
                  <c:v>56</c:v>
                </c:pt>
                <c:pt idx="17">
                  <c:v>29</c:v>
                </c:pt>
                <c:pt idx="18">
                  <c:v>27</c:v>
                </c:pt>
                <c:pt idx="19">
                  <c:v>36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4590-4559-B933-AD852237DD0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Tires &amp; Wheels</c:v>
                </c:pt>
              </c:strCache>
            </c:strRef>
          </c:tx>
          <c:spPr>
            <a:ln w="3492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  <c:pt idx="17">
                  <c:v>180k</c:v>
                </c:pt>
                <c:pt idx="18">
                  <c:v>190k</c:v>
                </c:pt>
                <c:pt idx="19">
                  <c:v>200k</c:v>
                </c:pt>
              </c:strCache>
            </c:strRef>
          </c:cat>
          <c:val>
            <c:numRef>
              <c:f>Sheet1!$H$2:$H$21</c:f>
              <c:numCache>
                <c:formatCode>General</c:formatCode>
                <c:ptCount val="20"/>
                <c:pt idx="0">
                  <c:v>59</c:v>
                </c:pt>
                <c:pt idx="1">
                  <c:v>23</c:v>
                </c:pt>
                <c:pt idx="2">
                  <c:v>104</c:v>
                </c:pt>
                <c:pt idx="3">
                  <c:v>112</c:v>
                </c:pt>
                <c:pt idx="4">
                  <c:v>93</c:v>
                </c:pt>
                <c:pt idx="5">
                  <c:v>98</c:v>
                </c:pt>
                <c:pt idx="6">
                  <c:v>59</c:v>
                </c:pt>
                <c:pt idx="7">
                  <c:v>44</c:v>
                </c:pt>
                <c:pt idx="8">
                  <c:v>33</c:v>
                </c:pt>
                <c:pt idx="9">
                  <c:v>42</c:v>
                </c:pt>
                <c:pt idx="10">
                  <c:v>60</c:v>
                </c:pt>
                <c:pt idx="11">
                  <c:v>38</c:v>
                </c:pt>
                <c:pt idx="12">
                  <c:v>21</c:v>
                </c:pt>
                <c:pt idx="13">
                  <c:v>19</c:v>
                </c:pt>
                <c:pt idx="14">
                  <c:v>8</c:v>
                </c:pt>
                <c:pt idx="15">
                  <c:v>8</c:v>
                </c:pt>
                <c:pt idx="16">
                  <c:v>3</c:v>
                </c:pt>
                <c:pt idx="17">
                  <c:v>2</c:v>
                </c:pt>
                <c:pt idx="18">
                  <c:v>3</c:v>
                </c:pt>
                <c:pt idx="19">
                  <c:v>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8-4590-4559-B933-AD852237DD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5834960"/>
        <c:axId val="355835352"/>
      </c:lineChart>
      <c:catAx>
        <c:axId val="3558349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dirty="0"/>
                  <a:t>Mileage Category</a:t>
                </a:r>
              </a:p>
            </c:rich>
          </c:tx>
          <c:layout>
            <c:manualLayout>
              <c:xMode val="edge"/>
              <c:yMode val="edge"/>
              <c:x val="0.45116259611541509"/>
              <c:y val="0.922609520088882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5352"/>
        <c:crosses val="autoZero"/>
        <c:auto val="1"/>
        <c:lblAlgn val="ctr"/>
        <c:lblOffset val="100"/>
        <c:noMultiLvlLbl val="0"/>
      </c:catAx>
      <c:valAx>
        <c:axId val="355835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600" dirty="0"/>
                  <a:t>Number of Transactions</a:t>
                </a:r>
              </a:p>
            </c:rich>
          </c:tx>
          <c:layout>
            <c:manualLayout>
              <c:xMode val="edge"/>
              <c:yMode val="edge"/>
              <c:x val="1.3362244588951432E-2"/>
              <c:y val="0.384255419715421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2060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4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02060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rgbClr val="002060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sz="1800" dirty="0"/>
              <a:t>Mileage Category</a:t>
            </a:r>
            <a:r>
              <a:rPr lang="en-US" sz="1800" baseline="0" dirty="0"/>
              <a:t> per Number of Total Service Category Performed</a:t>
            </a:r>
            <a:endParaRPr lang="en-US" sz="1800" dirty="0"/>
          </a:p>
        </c:rich>
      </c:tx>
      <c:layout>
        <c:manualLayout>
          <c:xMode val="edge"/>
          <c:yMode val="edge"/>
          <c:x val="0.14333415870311322"/>
          <c:y val="3.54719814018818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353293367726904"/>
          <c:y val="8.3832116046447525E-2"/>
          <c:w val="0.83919677922370339"/>
          <c:h val="0.8237567000691905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77000"/>
                    <a:shade val="51000"/>
                    <a:satMod val="130000"/>
                  </a:schemeClr>
                </a:gs>
                <a:gs pos="80000">
                  <a:schemeClr val="accent5">
                    <a:tint val="77000"/>
                    <a:shade val="93000"/>
                    <a:satMod val="130000"/>
                  </a:schemeClr>
                </a:gs>
                <a:gs pos="100000">
                  <a:schemeClr val="accent5">
                    <a:tint val="77000"/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Sheet1!$A$3:$A$14</c:f>
              <c:strCache>
                <c:ptCount val="12"/>
                <c:pt idx="0">
                  <c:v>20k</c:v>
                </c:pt>
                <c:pt idx="1">
                  <c:v>30k</c:v>
                </c:pt>
                <c:pt idx="2">
                  <c:v>40k</c:v>
                </c:pt>
                <c:pt idx="3">
                  <c:v>50k</c:v>
                </c:pt>
                <c:pt idx="4">
                  <c:v>60k</c:v>
                </c:pt>
                <c:pt idx="5">
                  <c:v>70k</c:v>
                </c:pt>
                <c:pt idx="6">
                  <c:v>80k</c:v>
                </c:pt>
                <c:pt idx="7">
                  <c:v>90k</c:v>
                </c:pt>
                <c:pt idx="8">
                  <c:v>100k</c:v>
                </c:pt>
                <c:pt idx="9">
                  <c:v>110k</c:v>
                </c:pt>
                <c:pt idx="10">
                  <c:v>120k</c:v>
                </c:pt>
                <c:pt idx="11">
                  <c:v>130k</c:v>
                </c:pt>
              </c:strCache>
            </c:strRef>
          </c:cat>
          <c:val>
            <c:numRef>
              <c:f>Sheet1!$B$3:$B$14</c:f>
              <c:numCache>
                <c:formatCode>General</c:formatCode>
                <c:ptCount val="12"/>
                <c:pt idx="0">
                  <c:v>0</c:v>
                </c:pt>
                <c:pt idx="1">
                  <c:v>450</c:v>
                </c:pt>
                <c:pt idx="2">
                  <c:v>536</c:v>
                </c:pt>
                <c:pt idx="3">
                  <c:v>591</c:v>
                </c:pt>
                <c:pt idx="4">
                  <c:v>532</c:v>
                </c:pt>
                <c:pt idx="5">
                  <c:v>499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707-49AE-8EE5-786386BDB5E2}"/>
            </c:ext>
          </c:extLst>
        </c:ser>
        <c:ser>
          <c:idx val="1"/>
          <c:order val="1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hade val="76000"/>
                    <a:shade val="51000"/>
                    <a:satMod val="130000"/>
                  </a:schemeClr>
                </a:gs>
                <a:gs pos="80000">
                  <a:schemeClr val="accent5">
                    <a:shade val="76000"/>
                    <a:shade val="93000"/>
                    <a:satMod val="130000"/>
                  </a:schemeClr>
                </a:gs>
                <a:gs pos="100000">
                  <a:schemeClr val="accent5">
                    <a:shade val="76000"/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Sheet1!$A$3:$A$14</c:f>
              <c:strCache>
                <c:ptCount val="12"/>
                <c:pt idx="0">
                  <c:v>20k</c:v>
                </c:pt>
                <c:pt idx="1">
                  <c:v>30k</c:v>
                </c:pt>
                <c:pt idx="2">
                  <c:v>40k</c:v>
                </c:pt>
                <c:pt idx="3">
                  <c:v>50k</c:v>
                </c:pt>
                <c:pt idx="4">
                  <c:v>60k</c:v>
                </c:pt>
                <c:pt idx="5">
                  <c:v>70k</c:v>
                </c:pt>
                <c:pt idx="6">
                  <c:v>80k</c:v>
                </c:pt>
                <c:pt idx="7">
                  <c:v>90k</c:v>
                </c:pt>
                <c:pt idx="8">
                  <c:v>100k</c:v>
                </c:pt>
                <c:pt idx="9">
                  <c:v>110k</c:v>
                </c:pt>
                <c:pt idx="10">
                  <c:v>120k</c:v>
                </c:pt>
                <c:pt idx="11">
                  <c:v>130k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4F6-4522-87B3-1BA932864F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356567184"/>
        <c:axId val="356560912"/>
      </c:barChart>
      <c:catAx>
        <c:axId val="35656718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Mileage Range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6560912"/>
        <c:crosses val="autoZero"/>
        <c:auto val="1"/>
        <c:lblAlgn val="ctr"/>
        <c:lblOffset val="100"/>
        <c:noMultiLvlLbl val="0"/>
      </c:catAx>
      <c:valAx>
        <c:axId val="3565609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Percentage Share </a:t>
                </a:r>
              </a:p>
            </c:rich>
          </c:tx>
          <c:layout>
            <c:manualLayout>
              <c:xMode val="edge"/>
              <c:yMode val="edge"/>
              <c:x val="0.41522898951653886"/>
              <c:y val="0.950004212879681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6567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sz="2000" dirty="0"/>
              <a:t>Car Repair</a:t>
            </a:r>
            <a:r>
              <a:rPr lang="en-US" sz="2000" baseline="0" dirty="0"/>
              <a:t> and Maintenance Weekly Pattern</a:t>
            </a:r>
            <a:endParaRPr lang="en-US" sz="2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50998121560211"/>
          <c:y val="9.224224901574804E-2"/>
          <c:w val="0.89385857398384683"/>
          <c:h val="0.777724980493589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4"/>
              <c:layout>
                <c:manualLayout>
                  <c:x val="-3.1935900659792113E-2"/>
                  <c:y val="-2.54132890213176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1D0C-47DD-BFE6-0DB6D43F3D9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5.01282101885938E-3"/>
                  <c:y val="-2.155839862996595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1D0C-47DD-BFE6-0DB6D43F3D9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5958</c:v>
                </c:pt>
                <c:pt idx="1">
                  <c:v>6186</c:v>
                </c:pt>
                <c:pt idx="2">
                  <c:v>6022</c:v>
                </c:pt>
                <c:pt idx="3">
                  <c:v>5758</c:v>
                </c:pt>
                <c:pt idx="4">
                  <c:v>6246</c:v>
                </c:pt>
                <c:pt idx="5">
                  <c:v>7539</c:v>
                </c:pt>
                <c:pt idx="6">
                  <c:v>2778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D0C-47DD-BFE6-0DB6D43F3D9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55831432"/>
        <c:axId val="355832608"/>
      </c:lineChart>
      <c:catAx>
        <c:axId val="355831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Day</a:t>
                </a:r>
              </a:p>
            </c:rich>
          </c:tx>
          <c:layout>
            <c:manualLayout>
              <c:xMode val="edge"/>
              <c:yMode val="edge"/>
              <c:x val="0.51568933128299321"/>
              <c:y val="0.933569095065982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2608"/>
        <c:crosses val="autoZero"/>
        <c:auto val="1"/>
        <c:lblAlgn val="ctr"/>
        <c:lblOffset val="100"/>
        <c:noMultiLvlLbl val="0"/>
      </c:catAx>
      <c:valAx>
        <c:axId val="355832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Total</a:t>
                </a:r>
                <a:r>
                  <a:rPr lang="en-US" sz="1400" baseline="0" dirty="0"/>
                  <a:t> Number of Transactions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1.8193621864892168E-2"/>
              <c:y val="0.328539863133179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1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sz="2000" dirty="0"/>
              <a:t>Car Repair</a:t>
            </a:r>
            <a:r>
              <a:rPr lang="en-US" sz="2000" baseline="0" dirty="0"/>
              <a:t> and Maintenance Hourly Pattern</a:t>
            </a:r>
            <a:endParaRPr lang="en-US" sz="2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50998121560211"/>
          <c:y val="9.224224901574804E-2"/>
          <c:w val="0.89385857398384683"/>
          <c:h val="0.777724980493589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4"/>
              <c:layout>
                <c:manualLayout>
                  <c:x val="-3.1935900659792113E-2"/>
                  <c:y val="-2.54132890213176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1D0C-47DD-BFE6-0DB6D43F3D9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2.4477558526118218E-2"/>
                  <c:y val="-3.89054053910490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1D0C-47DD-BFE6-0DB6D43F3D9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3.9607739870848889E-2"/>
                  <c:y val="-5.432496695645642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CF9B-4918-956C-14096D5C8FE8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4.8552316086395438E-2"/>
                  <c:y val="-2.92681794126695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CF9B-4918-956C-14096D5C8FE8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0"/>
              <c:layout>
                <c:manualLayout>
                  <c:x val="-1.559677908661217E-2"/>
                  <c:y val="-4.27602957824008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CF9B-4918-956C-14096D5C8FE8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1"/>
              <c:layout>
                <c:manualLayout>
                  <c:x val="7.4087598337797033E-3"/>
                  <c:y val="-2.34858438256418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CF9B-4918-956C-14096D5C8FE8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2"/>
              <c:layout>
                <c:manualLayout>
                  <c:x val="-2.6654503769805139E-2"/>
                  <c:y val="2.855517645760766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CF9B-4918-956C-14096D5C8FE8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5"/>
              <c:layout>
                <c:manualLayout>
                  <c:x val="-3.5401463245155139E-3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CF9B-4918-956C-14096D5C8FE8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6"/>
              <c:layout>
                <c:manualLayout>
                  <c:x val="-4.7566914532149729E-3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CF9B-4918-956C-14096D5C8FE8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7"/>
              <c:layout>
                <c:manualLayout>
                  <c:x val="-4.7566914532148835E-3"/>
                  <c:y val="-3.3123069804021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CF9B-4918-956C-14096D5C8FE8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8"/>
              <c:layout>
                <c:manualLayout>
                  <c:x val="-6.7829575246620998E-4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CF9B-4918-956C-14096D5C8FE8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25</c:v>
                </c:pt>
                <c:pt idx="1">
                  <c:v>8</c:v>
                </c:pt>
                <c:pt idx="2">
                  <c:v>30</c:v>
                </c:pt>
                <c:pt idx="3">
                  <c:v>16</c:v>
                </c:pt>
                <c:pt idx="4">
                  <c:v>6</c:v>
                </c:pt>
                <c:pt idx="5">
                  <c:v>1</c:v>
                </c:pt>
                <c:pt idx="6">
                  <c:v>14</c:v>
                </c:pt>
                <c:pt idx="7">
                  <c:v>235</c:v>
                </c:pt>
                <c:pt idx="8">
                  <c:v>4100</c:v>
                </c:pt>
                <c:pt idx="9">
                  <c:v>6600</c:v>
                </c:pt>
                <c:pt idx="10">
                  <c:v>5254</c:v>
                </c:pt>
                <c:pt idx="11">
                  <c:v>4591</c:v>
                </c:pt>
                <c:pt idx="12">
                  <c:v>3287</c:v>
                </c:pt>
                <c:pt idx="13">
                  <c:v>3848</c:v>
                </c:pt>
                <c:pt idx="14">
                  <c:v>3932</c:v>
                </c:pt>
                <c:pt idx="15">
                  <c:v>3289</c:v>
                </c:pt>
                <c:pt idx="16">
                  <c:v>2679</c:v>
                </c:pt>
                <c:pt idx="17">
                  <c:v>1672</c:v>
                </c:pt>
                <c:pt idx="18">
                  <c:v>687</c:v>
                </c:pt>
                <c:pt idx="19">
                  <c:v>151</c:v>
                </c:pt>
                <c:pt idx="20">
                  <c:v>29</c:v>
                </c:pt>
                <c:pt idx="21">
                  <c:v>6</c:v>
                </c:pt>
                <c:pt idx="22">
                  <c:v>10</c:v>
                </c:pt>
                <c:pt idx="23">
                  <c:v>20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D0C-47DD-BFE6-0DB6D43F3D9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56565616"/>
        <c:axId val="356563656"/>
      </c:lineChart>
      <c:catAx>
        <c:axId val="3565656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Hour</a:t>
                </a:r>
              </a:p>
            </c:rich>
          </c:tx>
          <c:layout>
            <c:manualLayout>
              <c:xMode val="edge"/>
              <c:yMode val="edge"/>
              <c:x val="0.51568933128299321"/>
              <c:y val="0.933569095065982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6563656"/>
        <c:crosses val="autoZero"/>
        <c:auto val="1"/>
        <c:lblAlgn val="ctr"/>
        <c:lblOffset val="100"/>
        <c:noMultiLvlLbl val="0"/>
      </c:catAx>
      <c:valAx>
        <c:axId val="356563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Total</a:t>
                </a:r>
                <a:r>
                  <a:rPr lang="en-US" sz="1400" baseline="0" dirty="0"/>
                  <a:t> Number of Transactions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1.8193621864892168E-2"/>
              <c:y val="0.328539863133179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6565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r>
              <a:rPr lang="en-US" sz="2000" dirty="0"/>
              <a:t>Car Repair</a:t>
            </a:r>
            <a:r>
              <a:rPr lang="en-US" sz="2000" baseline="0" dirty="0"/>
              <a:t> &amp; Maintenance Transactions per Month</a:t>
            </a:r>
            <a:endParaRPr lang="en-US" sz="2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rgbClr val="1D2B42"/>
              </a:solidFill>
              <a:latin typeface="HK Grotesk Light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50998121560211"/>
          <c:y val="9.224224901574804E-2"/>
          <c:w val="0.87605677887222366"/>
          <c:h val="0.777724980493589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1"/>
              <c:layout>
                <c:manualLayout>
                  <c:x val="-6.9124353936364244E-3"/>
                  <c:y val="-4.46877409780767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E8EA-4B0A-A0AA-ABC72DB19F5F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1.6269369936629835E-2"/>
                  <c:y val="-6.781708332618761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E8EA-4B0A-A0AA-ABC72DB19F5F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3.1935900659792113E-2"/>
                  <c:y val="-2.54132890213176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1D0C-47DD-BFE6-0DB6D43F3D9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4.3170556747735934E-2"/>
                  <c:y val="-3.69779601953732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E8EA-4B0A-A0AA-ABC72DB19F5F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5.01282101885938E-3"/>
                  <c:y val="-2.155839862996595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1D0C-47DD-BFE6-0DB6D43F3D9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2.0947837208126582E-2"/>
                  <c:y val="-6.203474773915997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E8EA-4B0A-A0AA-ABC72DB19F5F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4.8552316086395438E-2"/>
                  <c:y val="-2.92681794126695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CF9B-4918-956C-14096D5C8FE8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0"/>
              <c:layout>
                <c:manualLayout>
                  <c:x val="-1.559677908661217E-2"/>
                  <c:y val="-4.27602957824008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CF9B-4918-956C-14096D5C8FE8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1"/>
              <c:layout>
                <c:manualLayout>
                  <c:x val="7.4087598337797033E-3"/>
                  <c:y val="-2.34858438256418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CF9B-4918-956C-14096D5C8FE8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2"/>
              <c:layout>
                <c:manualLayout>
                  <c:x val="-2.6654503769805139E-2"/>
                  <c:y val="2.855517645760766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CF9B-4918-956C-14096D5C8FE8}"/>
                </c:ext>
                <c:ext xmlns:c15="http://schemas.microsoft.com/office/drawing/2012/chart" uri="{CE6537A1-D6FC-4f65-9D91-7224C49458BB}"/>
              </c:extLst>
            </c:dLbl>
            <c:dLbl>
              <c:idx val="15"/>
              <c:layout>
                <c:manualLayout>
                  <c:x val="-3.5401463245155139E-3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CF9B-4918-956C-14096D5C8FE8}"/>
                </c:ext>
                <c:ext xmlns:c15="http://schemas.microsoft.com/office/drawing/2012/chart" uri="{CE6537A1-D6FC-4f65-9D91-7224C49458BB}"/>
              </c:extLst>
            </c:dLbl>
            <c:dLbl>
              <c:idx val="16"/>
              <c:layout>
                <c:manualLayout>
                  <c:x val="-4.7566914532149729E-3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CF9B-4918-956C-14096D5C8FE8}"/>
                </c:ext>
                <c:ext xmlns:c15="http://schemas.microsoft.com/office/drawing/2012/chart" uri="{CE6537A1-D6FC-4f65-9D91-7224C49458BB}"/>
              </c:extLst>
            </c:dLbl>
            <c:dLbl>
              <c:idx val="17"/>
              <c:layout>
                <c:manualLayout>
                  <c:x val="-4.7566914532148835E-3"/>
                  <c:y val="-3.3123069804021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CF9B-4918-956C-14096D5C8FE8}"/>
                </c:ext>
                <c:ext xmlns:c15="http://schemas.microsoft.com/office/drawing/2012/chart" uri="{CE6537A1-D6FC-4f65-9D91-7224C49458BB}"/>
              </c:extLst>
            </c:dLbl>
            <c:dLbl>
              <c:idx val="18"/>
              <c:layout>
                <c:manualLayout>
                  <c:x val="-6.7829575246620998E-4"/>
                  <c:y val="-2.7340734216993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CF9B-4918-956C-14096D5C8FE8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5362</c:v>
                </c:pt>
                <c:pt idx="1">
                  <c:v>3850</c:v>
                </c:pt>
                <c:pt idx="2">
                  <c:v>3695</c:v>
                </c:pt>
                <c:pt idx="3">
                  <c:v>1789</c:v>
                </c:pt>
                <c:pt idx="4">
                  <c:v>2699</c:v>
                </c:pt>
                <c:pt idx="5">
                  <c:v>2761</c:v>
                </c:pt>
                <c:pt idx="6">
                  <c:v>4000</c:v>
                </c:pt>
                <c:pt idx="7">
                  <c:v>3006</c:v>
                </c:pt>
                <c:pt idx="8">
                  <c:v>3162</c:v>
                </c:pt>
                <c:pt idx="9">
                  <c:v>3394</c:v>
                </c:pt>
                <c:pt idx="10">
                  <c:v>3402</c:v>
                </c:pt>
                <c:pt idx="11">
                  <c:v>3367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D0C-47DD-BFE6-0DB6D43F3D9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56562480"/>
        <c:axId val="355833000"/>
      </c:lineChart>
      <c:catAx>
        <c:axId val="3565624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dirty="0"/>
                  <a:t>Month</a:t>
                </a:r>
              </a:p>
            </c:rich>
          </c:tx>
          <c:layout>
            <c:manualLayout>
              <c:xMode val="edge"/>
              <c:yMode val="edge"/>
              <c:x val="0.51568933128299321"/>
              <c:y val="0.933569095065982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5833000"/>
        <c:crosses val="autoZero"/>
        <c:auto val="1"/>
        <c:lblAlgn val="ctr"/>
        <c:lblOffset val="100"/>
        <c:tickMarkSkip val="2"/>
        <c:noMultiLvlLbl val="0"/>
      </c:catAx>
      <c:valAx>
        <c:axId val="355833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1D2B42"/>
                    </a:solidFill>
                    <a:latin typeface="HK Grotesk Light" panose="020B0604020202020204" charset="0"/>
                    <a:ea typeface="+mn-ea"/>
                    <a:cs typeface="+mn-cs"/>
                  </a:defRPr>
                </a:pPr>
                <a:r>
                  <a:rPr lang="en-US" sz="1400" baseline="0" dirty="0"/>
                  <a:t>Total Number of Transactions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1.8193621864892168E-2"/>
              <c:y val="0.328539863133179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1D2B42"/>
                  </a:solidFill>
                  <a:latin typeface="HK Grotesk Light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D2B42"/>
                </a:solidFill>
                <a:latin typeface="HK Grotesk Light" panose="020B0604020202020204" charset="0"/>
                <a:ea typeface="+mn-ea"/>
                <a:cs typeface="+mn-cs"/>
              </a:defRPr>
            </a:pPr>
            <a:endParaRPr lang="en-US"/>
          </a:p>
        </c:txPr>
        <c:crossAx val="356562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rgbClr val="1D2B42"/>
          </a:solidFill>
          <a:latin typeface="HK Grotesk Light" panose="020B060402020202020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C8677-F29E-42DA-BEFC-477EF42D0947}" type="datetimeFigureOut">
              <a:rPr lang="en-US" smtClean="0"/>
              <a:t>04/02/2021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EB69C-24A0-4A26-B39D-C8B1725F1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42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EB69C-24A0-4A26-B39D-C8B1725F18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77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04/02/2021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04/02/2021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04/02/2021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04/02/2021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04/02/2021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04/02/2021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04/02/2021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04/02/2021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04/02/2021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04/02/2021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04/02/2021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04/02/2021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8.sv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10.svg"/><Relationship Id="rId7" Type="http://schemas.openxmlformats.org/officeDocument/2006/relationships/image" Target="../media/image2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0.svg"/><Relationship Id="rId7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0.svg"/><Relationship Id="rId7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0.svg"/><Relationship Id="rId7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1.svg"/><Relationship Id="rId3" Type="http://schemas.openxmlformats.org/officeDocument/2006/relationships/image" Target="../media/image2.svg"/><Relationship Id="rId7" Type="http://schemas.openxmlformats.org/officeDocument/2006/relationships/image" Target="../media/image25.sv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9.svg"/><Relationship Id="rId5" Type="http://schemas.openxmlformats.org/officeDocument/2006/relationships/image" Target="../media/image10.sv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7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8.sv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8.sv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9" Type="http://schemas.openxmlformats.org/officeDocument/2006/relationships/image" Target="../media/image12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4.jpeg"/><Relationship Id="rId7" Type="http://schemas.openxmlformats.org/officeDocument/2006/relationships/image" Target="../media/image1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12.svg"/><Relationship Id="rId4" Type="http://schemas.openxmlformats.org/officeDocument/2006/relationships/image" Target="../media/image45.jpeg"/><Relationship Id="rId9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10.svg"/><Relationship Id="rId7" Type="http://schemas.openxmlformats.org/officeDocument/2006/relationships/image" Target="../media/image2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5.sv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12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63.svg"/><Relationship Id="rId5" Type="http://schemas.openxmlformats.org/officeDocument/2006/relationships/image" Target="../media/image10.svg"/><Relationship Id="rId10" Type="http://schemas.openxmlformats.org/officeDocument/2006/relationships/image" Target="../media/image51.png"/><Relationship Id="rId4" Type="http://schemas.openxmlformats.org/officeDocument/2006/relationships/image" Target="../media/image18.png"/><Relationship Id="rId9" Type="http://schemas.openxmlformats.org/officeDocument/2006/relationships/image" Target="../media/image6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1.svg"/><Relationship Id="rId3" Type="http://schemas.openxmlformats.org/officeDocument/2006/relationships/image" Target="../media/image2.svg"/><Relationship Id="rId7" Type="http://schemas.openxmlformats.org/officeDocument/2006/relationships/image" Target="../media/image25.sv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9.svg"/><Relationship Id="rId5" Type="http://schemas.openxmlformats.org/officeDocument/2006/relationships/image" Target="../media/image10.svg"/><Relationship Id="rId15" Type="http://schemas.openxmlformats.org/officeDocument/2006/relationships/image" Target="../media/image12.sv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7.svg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10.svg"/><Relationship Id="rId7" Type="http://schemas.openxmlformats.org/officeDocument/2006/relationships/image" Target="../media/image2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10.svg"/><Relationship Id="rId7" Type="http://schemas.openxmlformats.org/officeDocument/2006/relationships/image" Target="../media/image2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765160"/>
            <a:ext cx="1623060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3137206"/>
            <a:ext cx="10480877" cy="486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0"/>
              </a:lnSpc>
            </a:pPr>
            <a:r>
              <a:rPr lang="en-US" sz="12000" spc="-600" dirty="0">
                <a:solidFill>
                  <a:srgbClr val="D5D8DB"/>
                </a:solidFill>
                <a:latin typeface="Inter Bold"/>
              </a:rPr>
              <a:t>Marching to the Beat </a:t>
            </a:r>
          </a:p>
          <a:p>
            <a:pPr>
              <a:lnSpc>
                <a:spcPts val="12600"/>
              </a:lnSpc>
            </a:pPr>
            <a:r>
              <a:rPr lang="en-US" sz="12000" spc="-600" dirty="0">
                <a:solidFill>
                  <a:srgbClr val="D5D8DB"/>
                </a:solidFill>
                <a:latin typeface="Inter Bold"/>
              </a:rPr>
              <a:t>of Our Brand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150216" y="9354256"/>
            <a:ext cx="108841" cy="21740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509577" y="9290556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290556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pc="36" dirty="0">
                <a:solidFill>
                  <a:srgbClr val="D5D8DB"/>
                </a:solidFill>
                <a:latin typeface="HK Grotesk Light"/>
              </a:rPr>
              <a:t>01/15</a:t>
            </a:r>
            <a:endParaRPr lang="en-US" sz="1800" spc="36" dirty="0">
              <a:solidFill>
                <a:srgbClr val="D5D8DB"/>
              </a:solidFill>
              <a:latin typeface="HK Grotesk Light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028700" y="2160570"/>
            <a:ext cx="16230600" cy="9525"/>
          </a:xfrm>
          <a:prstGeom prst="rect">
            <a:avLst/>
          </a:prstGeom>
          <a:solidFill>
            <a:srgbClr val="D5D8DB"/>
          </a:solidFill>
        </p:spPr>
      </p:sp>
      <p:grpSp>
        <p:nvGrpSpPr>
          <p:cNvPr id="11" name="Group 11"/>
          <p:cNvGrpSpPr/>
          <p:nvPr/>
        </p:nvGrpSpPr>
        <p:grpSpPr>
          <a:xfrm>
            <a:off x="12940554" y="4367260"/>
            <a:ext cx="4318746" cy="2245242"/>
            <a:chOff x="0" y="0"/>
            <a:chExt cx="5758328" cy="2993656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5758328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0" y="1490478"/>
              <a:ext cx="5758328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97245" y="1982352"/>
              <a:ext cx="5285547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Corporate Branding Guidelines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97245" y="491874"/>
              <a:ext cx="5285547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Audios Co. Record Studio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2980956"/>
              <a:ext cx="5612883" cy="12700"/>
            </a:xfrm>
            <a:prstGeom prst="rect">
              <a:avLst/>
            </a:prstGeom>
            <a:solidFill>
              <a:srgbClr val="D5D8DB"/>
            </a:solidFill>
          </p:spPr>
        </p:sp>
      </p:grpSp>
      <p:pic>
        <p:nvPicPr>
          <p:cNvPr id="1028" name="Picture 4" descr="Eskwelabs Data for Good Scholarship | Edukasyon PH">
            <a:extLst>
              <a:ext uri="{FF2B5EF4-FFF2-40B4-BE49-F238E27FC236}">
                <a16:creationId xmlns:a16="http://schemas.microsoft.com/office/drawing/2014/main" xmlns="" id="{A956E5A7-B8E5-4FC7-8C97-7E893813C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72390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utoServed - Your Personal Car Maintenance Advisor">
            <a:extLst>
              <a:ext uri="{FF2B5EF4-FFF2-40B4-BE49-F238E27FC236}">
                <a16:creationId xmlns:a16="http://schemas.microsoft.com/office/drawing/2014/main" xmlns="" id="{7C9FF338-DA60-43E9-8658-560314E6C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10024"/>
            <a:ext cx="2286000" cy="128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xmlns="" id="{42A0E5BB-3207-40DB-82F3-209472F30D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2008409"/>
              </p:ext>
            </p:extLst>
          </p:nvPr>
        </p:nvGraphicFramePr>
        <p:xfrm>
          <a:off x="533401" y="999422"/>
          <a:ext cx="16616815" cy="7561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7809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9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xmlns="" id="{42A0E5BB-3207-40DB-82F3-209472F30D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8598698"/>
              </p:ext>
            </p:extLst>
          </p:nvPr>
        </p:nvGraphicFramePr>
        <p:xfrm>
          <a:off x="533401" y="999422"/>
          <a:ext cx="16725656" cy="7561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5014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753600" y="1084611"/>
            <a:ext cx="7505701" cy="5575221"/>
            <a:chOff x="-34190" y="133349"/>
            <a:chExt cx="8326607" cy="7433628"/>
          </a:xfrm>
        </p:grpSpPr>
        <p:sp>
          <p:nvSpPr>
            <p:cNvPr id="9" name="TextBox 9"/>
            <p:cNvSpPr txBox="1"/>
            <p:nvPr/>
          </p:nvSpPr>
          <p:spPr>
            <a:xfrm>
              <a:off x="0" y="133349"/>
              <a:ext cx="8292417" cy="3453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080"/>
                </a:lnSpc>
              </a:pPr>
              <a:r>
                <a:rPr lang="en-US" sz="9600" spc="-480" dirty="0">
                  <a:solidFill>
                    <a:srgbClr val="1D2B42"/>
                  </a:solidFill>
                  <a:latin typeface="Inter Bold"/>
                </a:rPr>
                <a:t>Modeling Results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34190" y="3937020"/>
              <a:ext cx="8292417" cy="1459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80"/>
                </a:lnSpc>
              </a:pPr>
              <a:r>
                <a:rPr lang="en-US" sz="2400" dirty="0">
                  <a:solidFill>
                    <a:srgbClr val="1D2B42"/>
                  </a:solidFill>
                  <a:latin typeface="HK Grotesk Light"/>
                </a:rPr>
                <a:t>We got an accuracy of around </a:t>
              </a:r>
              <a:r>
                <a:rPr lang="en-US" sz="2400" b="1" dirty="0">
                  <a:solidFill>
                    <a:srgbClr val="1D2B42"/>
                  </a:solidFill>
                  <a:latin typeface="HK Grotesk Light"/>
                </a:rPr>
                <a:t>57%</a:t>
              </a:r>
              <a:r>
                <a:rPr lang="en-US" sz="2400" dirty="0">
                  <a:solidFill>
                    <a:srgbClr val="1D2B42"/>
                  </a:solidFill>
                  <a:latin typeface="HK Grotesk Light"/>
                </a:rPr>
                <a:t> using the default parameters of  Random Forests &amp; AdaBoost Classifier.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095718"/>
              <a:ext cx="8292417" cy="1471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1.) Improve clustering of labels.</a:t>
              </a:r>
            </a:p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2.) We will conduct hyperparameter-tuning.</a:t>
              </a:r>
            </a:p>
            <a:p>
              <a:pPr>
                <a:lnSpc>
                  <a:spcPts val="2940"/>
                </a:lnSpc>
              </a:pPr>
              <a:endParaRPr lang="en-US" sz="2100" dirty="0">
                <a:solidFill>
                  <a:srgbClr val="1D2B42"/>
                </a:solidFill>
                <a:latin typeface="HK Grotesk Light"/>
              </a:endParaRP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22552" y="4021913"/>
              <a:ext cx="8235674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0" y="5532503"/>
              <a:ext cx="8235674" cy="12700"/>
            </a:xfrm>
            <a:prstGeom prst="rect">
              <a:avLst/>
            </a:prstGeom>
            <a:solidFill>
              <a:srgbClr val="1D2B42"/>
            </a:solidFill>
          </p:spPr>
        </p:sp>
      </p:grpSp>
      <p:pic>
        <p:nvPicPr>
          <p:cNvPr id="5124" name="Picture 4" descr="No description available.">
            <a:extLst>
              <a:ext uri="{FF2B5EF4-FFF2-40B4-BE49-F238E27FC236}">
                <a16:creationId xmlns:a16="http://schemas.microsoft.com/office/drawing/2014/main" xmlns="" id="{2AD96AC1-FE7A-480E-BA3C-39742F633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09700"/>
            <a:ext cx="8305800" cy="62350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40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668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1028700" y="301061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12" name="TextBox 12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D5D8DB"/>
                </a:solidFill>
                <a:latin typeface="HK Grotesk Light"/>
              </a:rPr>
              <a:t>05/05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1" y="3632797"/>
            <a:ext cx="2926080" cy="387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 dirty="0">
                <a:solidFill>
                  <a:srgbClr val="D5D8DB"/>
                </a:solidFill>
                <a:latin typeface="Inter Bold"/>
              </a:rPr>
              <a:t>Andre Gabriel Labayan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400059"/>
            <a:ext cx="2926080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D5D8DB"/>
                </a:solidFill>
                <a:latin typeface="HK Grotesk Light"/>
              </a:rPr>
              <a:t>Data Scientist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57800" y="3664695"/>
            <a:ext cx="3118062" cy="405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200" dirty="0">
                <a:solidFill>
                  <a:srgbClr val="D5D8DB"/>
                </a:solidFill>
                <a:latin typeface="Inter Bold"/>
              </a:rPr>
              <a:t>Melchor King Calma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57800" y="7400059"/>
            <a:ext cx="3118061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D5D8DB"/>
                </a:solidFill>
                <a:latin typeface="HK Grotesk Light"/>
              </a:rPr>
              <a:t>Data Scientist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162797" y="7360715"/>
            <a:ext cx="3109203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D5D8DB"/>
                </a:solidFill>
                <a:latin typeface="HK Grotesk Light"/>
              </a:rPr>
              <a:t>Data Scientist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8314" y="1162050"/>
            <a:ext cx="15571373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9600" spc="-480" dirty="0">
                <a:solidFill>
                  <a:srgbClr val="D5D8DB"/>
                </a:solidFill>
                <a:latin typeface="Inter Bold"/>
              </a:rPr>
              <a:t>The Autoserved Team</a:t>
            </a:r>
          </a:p>
        </p:txBody>
      </p:sp>
      <p:pic>
        <p:nvPicPr>
          <p:cNvPr id="6146" name="Picture 2" descr="May be an image of Andrei Gabriel Labayan, standing and food">
            <a:extLst>
              <a:ext uri="{FF2B5EF4-FFF2-40B4-BE49-F238E27FC236}">
                <a16:creationId xmlns:a16="http://schemas.microsoft.com/office/drawing/2014/main" xmlns="" id="{9BDD24D0-3E0A-480F-BFDF-C4E0BA7F7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54" y="4540341"/>
            <a:ext cx="2678436" cy="267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utoShape 9">
            <a:extLst>
              <a:ext uri="{FF2B5EF4-FFF2-40B4-BE49-F238E27FC236}">
                <a16:creationId xmlns:a16="http://schemas.microsoft.com/office/drawing/2014/main" xmlns="" id="{2078F3E9-915D-4D12-B71D-144F353AAE97}"/>
              </a:ext>
            </a:extLst>
          </p:cNvPr>
          <p:cNvSpPr/>
          <p:nvPr/>
        </p:nvSpPr>
        <p:spPr>
          <a:xfrm>
            <a:off x="1028700" y="4239972"/>
            <a:ext cx="292608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6148" name="Picture 4" descr="Profile photo of Melchor King Calma">
            <a:extLst>
              <a:ext uri="{FF2B5EF4-FFF2-40B4-BE49-F238E27FC236}">
                <a16:creationId xmlns:a16="http://schemas.microsoft.com/office/drawing/2014/main" xmlns="" id="{11CF5CBC-D641-423E-B726-F8F5A5467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612" y="4478644"/>
            <a:ext cx="2740132" cy="274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utoShape 9">
            <a:extLst>
              <a:ext uri="{FF2B5EF4-FFF2-40B4-BE49-F238E27FC236}">
                <a16:creationId xmlns:a16="http://schemas.microsoft.com/office/drawing/2014/main" xmlns="" id="{4C65B7D4-8393-4E90-943F-F130FF132D98}"/>
              </a:ext>
            </a:extLst>
          </p:cNvPr>
          <p:cNvSpPr/>
          <p:nvPr/>
        </p:nvSpPr>
        <p:spPr>
          <a:xfrm>
            <a:off x="5266902" y="4204596"/>
            <a:ext cx="310896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xmlns="" id="{35387EEE-594C-4509-BBA7-F59FA4CAFC67}"/>
              </a:ext>
            </a:extLst>
          </p:cNvPr>
          <p:cNvSpPr txBox="1"/>
          <p:nvPr/>
        </p:nvSpPr>
        <p:spPr>
          <a:xfrm>
            <a:off x="9677400" y="3689890"/>
            <a:ext cx="3118062" cy="393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200" dirty="0">
                <a:solidFill>
                  <a:srgbClr val="D5D8DB"/>
                </a:solidFill>
                <a:latin typeface="Inter Bold"/>
              </a:rPr>
              <a:t>Justine Paul Padayao</a:t>
            </a:r>
          </a:p>
        </p:txBody>
      </p:sp>
      <p:sp>
        <p:nvSpPr>
          <p:cNvPr id="27" name="AutoShape 9">
            <a:extLst>
              <a:ext uri="{FF2B5EF4-FFF2-40B4-BE49-F238E27FC236}">
                <a16:creationId xmlns:a16="http://schemas.microsoft.com/office/drawing/2014/main" xmlns="" id="{88734BD1-2E60-4FA3-B828-9F3DB6963913}"/>
              </a:ext>
            </a:extLst>
          </p:cNvPr>
          <p:cNvSpPr/>
          <p:nvPr/>
        </p:nvSpPr>
        <p:spPr>
          <a:xfrm>
            <a:off x="9686502" y="4229791"/>
            <a:ext cx="310896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6150" name="Picture 6" descr="profile image">
            <a:extLst>
              <a:ext uri="{FF2B5EF4-FFF2-40B4-BE49-F238E27FC236}">
                <a16:creationId xmlns:a16="http://schemas.microsoft.com/office/drawing/2014/main" xmlns="" id="{0A9318FA-8927-4F36-9F8D-54FED7936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192" y="4501622"/>
            <a:ext cx="2678436" cy="270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7">
            <a:extLst>
              <a:ext uri="{FF2B5EF4-FFF2-40B4-BE49-F238E27FC236}">
                <a16:creationId xmlns:a16="http://schemas.microsoft.com/office/drawing/2014/main" xmlns="" id="{F3A3ECAA-C750-4586-9F95-D64B8531E3A5}"/>
              </a:ext>
            </a:extLst>
          </p:cNvPr>
          <p:cNvSpPr txBox="1"/>
          <p:nvPr/>
        </p:nvSpPr>
        <p:spPr>
          <a:xfrm>
            <a:off x="14140995" y="3689890"/>
            <a:ext cx="3118062" cy="393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200" dirty="0">
                <a:solidFill>
                  <a:srgbClr val="D5D8DB"/>
                </a:solidFill>
                <a:latin typeface="Inter Bold"/>
              </a:rPr>
              <a:t>Patrick Nichol Nuguid</a:t>
            </a:r>
          </a:p>
        </p:txBody>
      </p:sp>
      <p:sp>
        <p:nvSpPr>
          <p:cNvPr id="30" name="AutoShape 9">
            <a:extLst>
              <a:ext uri="{FF2B5EF4-FFF2-40B4-BE49-F238E27FC236}">
                <a16:creationId xmlns:a16="http://schemas.microsoft.com/office/drawing/2014/main" xmlns="" id="{9F36C186-C68D-4B4A-A841-2794DCFEF85C}"/>
              </a:ext>
            </a:extLst>
          </p:cNvPr>
          <p:cNvSpPr/>
          <p:nvPr/>
        </p:nvSpPr>
        <p:spPr>
          <a:xfrm>
            <a:off x="14150097" y="4229791"/>
            <a:ext cx="310896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6152" name="Picture 8" descr="Profile photo of Patrick Nuguid">
            <a:extLst>
              <a:ext uri="{FF2B5EF4-FFF2-40B4-BE49-F238E27FC236}">
                <a16:creationId xmlns:a16="http://schemas.microsoft.com/office/drawing/2014/main" xmlns="" id="{8F9654F1-DD87-4B88-A94E-59442514C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073" y="4540340"/>
            <a:ext cx="2678436" cy="267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20">
            <a:extLst>
              <a:ext uri="{FF2B5EF4-FFF2-40B4-BE49-F238E27FC236}">
                <a16:creationId xmlns:a16="http://schemas.microsoft.com/office/drawing/2014/main" xmlns="" id="{C93244D1-4541-420D-B872-A473F1A6FFFA}"/>
              </a:ext>
            </a:extLst>
          </p:cNvPr>
          <p:cNvSpPr txBox="1"/>
          <p:nvPr/>
        </p:nvSpPr>
        <p:spPr>
          <a:xfrm>
            <a:off x="9741716" y="7325143"/>
            <a:ext cx="3072174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D5D8DB"/>
                </a:solidFill>
                <a:latin typeface="HK Grotesk Light"/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183959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15/26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1028700"/>
            <a:ext cx="4429317" cy="3397027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9" name="AutoShape 9"/>
          <p:cNvSpPr/>
          <p:nvPr/>
        </p:nvSpPr>
        <p:spPr>
          <a:xfrm>
            <a:off x="6929342" y="1028700"/>
            <a:ext cx="4429317" cy="3397027"/>
          </a:xfrm>
          <a:prstGeom prst="rect">
            <a:avLst/>
          </a:prstGeom>
          <a:solidFill>
            <a:srgbClr val="1D2B42">
              <a:alpha val="9803"/>
            </a:srgbClr>
          </a:solidFill>
        </p:spPr>
      </p:sp>
      <p:sp>
        <p:nvSpPr>
          <p:cNvPr id="10" name="AutoShape 10"/>
          <p:cNvSpPr/>
          <p:nvPr/>
        </p:nvSpPr>
        <p:spPr>
          <a:xfrm>
            <a:off x="12829983" y="1028700"/>
            <a:ext cx="4429317" cy="3397027"/>
          </a:xfrm>
          <a:prstGeom prst="rect">
            <a:avLst/>
          </a:prstGeom>
          <a:solidFill>
            <a:srgbClr val="1D2B42">
              <a:alpha val="40000"/>
            </a:srgbClr>
          </a:solidFill>
        </p:spPr>
      </p:sp>
      <p:grpSp>
        <p:nvGrpSpPr>
          <p:cNvPr id="11" name="Group 11"/>
          <p:cNvGrpSpPr/>
          <p:nvPr/>
        </p:nvGrpSpPr>
        <p:grpSpPr>
          <a:xfrm>
            <a:off x="2272262" y="1822806"/>
            <a:ext cx="1942192" cy="1904066"/>
            <a:chOff x="0" y="0"/>
            <a:chExt cx="2589589" cy="253875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95312" y="0"/>
              <a:ext cx="1798966" cy="1798966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0" y="2079127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4932553"/>
            <a:ext cx="4429317" cy="3011539"/>
            <a:chOff x="0" y="0"/>
            <a:chExt cx="5905755" cy="4015385"/>
          </a:xfrm>
        </p:grpSpPr>
        <p:sp>
          <p:nvSpPr>
            <p:cNvPr id="15" name="AutoShape 15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Primary Palette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057680"/>
              <a:ext cx="5905755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13729"/>
              <a:ext cx="5905755" cy="39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#d5d8db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29342" y="4932553"/>
            <a:ext cx="4429317" cy="3011539"/>
            <a:chOff x="0" y="0"/>
            <a:chExt cx="5905755" cy="4015385"/>
          </a:xfrm>
        </p:grpSpPr>
        <p:sp>
          <p:nvSpPr>
            <p:cNvPr id="20" name="AutoShape 20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Secondary Palette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057680"/>
              <a:ext cx="5905755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13729"/>
              <a:ext cx="5905755" cy="39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#1d2b42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29983" y="4932553"/>
            <a:ext cx="4429317" cy="3011539"/>
            <a:chOff x="0" y="0"/>
            <a:chExt cx="5905755" cy="4015385"/>
          </a:xfrm>
        </p:grpSpPr>
        <p:sp>
          <p:nvSpPr>
            <p:cNvPr id="25" name="AutoShape 25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Colors in Use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057680"/>
              <a:ext cx="5905755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713729"/>
              <a:ext cx="5905755" cy="39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#d5d8db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475158" y="1897256"/>
            <a:ext cx="3000910" cy="674612"/>
            <a:chOff x="0" y="0"/>
            <a:chExt cx="4001214" cy="899483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99483" cy="899483"/>
            </a:xfrm>
            <a:prstGeom prst="rect">
              <a:avLst/>
            </a:prstGeom>
          </p:spPr>
        </p:pic>
        <p:sp>
          <p:nvSpPr>
            <p:cNvPr id="31" name="TextBox 31"/>
            <p:cNvSpPr txBox="1"/>
            <p:nvPr/>
          </p:nvSpPr>
          <p:spPr>
            <a:xfrm>
              <a:off x="1411624" y="196115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172904" y="1822806"/>
            <a:ext cx="1942192" cy="1904066"/>
            <a:chOff x="0" y="0"/>
            <a:chExt cx="2589589" cy="2538754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95312" y="0"/>
              <a:ext cx="1798966" cy="1798966"/>
            </a:xfrm>
            <a:prstGeom prst="rect">
              <a:avLst/>
            </a:prstGeom>
          </p:spPr>
        </p:pic>
        <p:sp>
          <p:nvSpPr>
            <p:cNvPr id="34" name="TextBox 34"/>
            <p:cNvSpPr txBox="1"/>
            <p:nvPr/>
          </p:nvSpPr>
          <p:spPr>
            <a:xfrm>
              <a:off x="0" y="2079127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1D2B42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475158" y="2977809"/>
            <a:ext cx="3000910" cy="674612"/>
            <a:chOff x="0" y="0"/>
            <a:chExt cx="4001214" cy="899483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99483" cy="899483"/>
            </a:xfrm>
            <a:prstGeom prst="rect">
              <a:avLst/>
            </a:prstGeom>
          </p:spPr>
        </p:pic>
        <p:sp>
          <p:nvSpPr>
            <p:cNvPr id="37" name="TextBox 37"/>
            <p:cNvSpPr txBox="1"/>
            <p:nvPr/>
          </p:nvSpPr>
          <p:spPr>
            <a:xfrm>
              <a:off x="1411624" y="196115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1D2B42"/>
                  </a:solidFill>
                  <a:latin typeface="Inter Bold"/>
                </a:rPr>
                <a:t>The Audios Co.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22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07/15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699" y="2693158"/>
            <a:ext cx="5552721" cy="2603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The average mileage for cars in the Philippines is 20,000 kilometers, according to a </a:t>
            </a:r>
            <a:r>
              <a:rPr lang="en-US" sz="2100" dirty="0" err="1">
                <a:solidFill>
                  <a:srgbClr val="1D2B42"/>
                </a:solidFill>
                <a:latin typeface="HK Grotesk Light"/>
              </a:rPr>
              <a:t>Carmudi</a:t>
            </a:r>
            <a:r>
              <a:rPr lang="en-US" sz="2100" dirty="0">
                <a:solidFill>
                  <a:srgbClr val="1D2B42"/>
                </a:solidFill>
                <a:latin typeface="HK Grotesk Light"/>
              </a:rPr>
              <a:t> research.</a:t>
            </a:r>
          </a:p>
          <a:p>
            <a:pPr>
              <a:lnSpc>
                <a:spcPts val="2940"/>
              </a:lnSpc>
            </a:pPr>
            <a:endParaRPr lang="en-US" sz="2100" dirty="0">
              <a:solidFill>
                <a:srgbClr val="1D2B42"/>
              </a:solidFill>
              <a:latin typeface="HK Grotesk Light"/>
            </a:endParaRPr>
          </a:p>
          <a:p>
            <a:pPr>
              <a:lnSpc>
                <a:spcPts val="2940"/>
              </a:lnSpc>
            </a:pPr>
            <a:r>
              <a:rPr lang="en-US" sz="2100" b="1" dirty="0">
                <a:solidFill>
                  <a:srgbClr val="FF0000"/>
                </a:solidFill>
                <a:latin typeface="HK Grotesk Light"/>
              </a:rPr>
              <a:t>Around 1 out of every 5 cars being serviced is in the 100k to 150k mileage range. </a:t>
            </a:r>
            <a:r>
              <a:rPr lang="en-US" sz="2100" dirty="0">
                <a:solidFill>
                  <a:srgbClr val="1D2B42"/>
                </a:solidFill>
                <a:latin typeface="HK Grotesk Light"/>
              </a:rPr>
              <a:t>These vehicles are estimated to be at least 5 years old. 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xmlns="" id="{261AE165-4D5A-4654-81A5-B86AC17EB4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2301050"/>
              </p:ext>
            </p:extLst>
          </p:nvPr>
        </p:nvGraphicFramePr>
        <p:xfrm>
          <a:off x="7010400" y="2144895"/>
          <a:ext cx="10248657" cy="6444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10441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09/15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679901"/>
            <a:ext cx="4854145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Car owners typically have their cars serviced beginning on Friday and peaking on Saturday. </a:t>
            </a: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/>
            </a:r>
            <a:br>
              <a:rPr lang="en-US" sz="2100" dirty="0">
                <a:solidFill>
                  <a:srgbClr val="1D2B42"/>
                </a:solidFill>
                <a:latin typeface="HK Grotesk Light"/>
              </a:rPr>
            </a:br>
            <a:r>
              <a:rPr lang="en-US" sz="2100" dirty="0">
                <a:solidFill>
                  <a:srgbClr val="1D2B42"/>
                </a:solidFill>
                <a:latin typeface="HK Grotesk Light"/>
              </a:rPr>
              <a:t>In addition, fewer people have their cars serviced on Sunday. 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xmlns="" id="{1B874CE7-7E3B-4F05-B2E3-EDEEF1DE5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3350633"/>
              </p:ext>
            </p:extLst>
          </p:nvPr>
        </p:nvGraphicFramePr>
        <p:xfrm>
          <a:off x="6934200" y="2116815"/>
          <a:ext cx="10324857" cy="6589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9" name="Picture 3">
            <a:extLst>
              <a:ext uri="{FF2B5EF4-FFF2-40B4-BE49-F238E27FC236}">
                <a16:creationId xmlns:a16="http://schemas.microsoft.com/office/drawing/2014/main" xmlns="" id="{88E3B07B-3CCF-40E2-8BB7-5639CA1C89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0" name="TextBox 9">
            <a:extLst>
              <a:ext uri="{FF2B5EF4-FFF2-40B4-BE49-F238E27FC236}">
                <a16:creationId xmlns:a16="http://schemas.microsoft.com/office/drawing/2014/main" xmlns="" id="{AF235E03-5DF0-42D4-ABF5-2F8A7C73C48D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3" name="Rectangle 2"/>
          <p:cNvSpPr/>
          <p:nvPr/>
        </p:nvSpPr>
        <p:spPr>
          <a:xfrm>
            <a:off x="1028700" y="7381395"/>
            <a:ext cx="4537894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40"/>
              </a:lnSpc>
            </a:pPr>
            <a:r>
              <a:rPr lang="en-US" dirty="0">
                <a:solidFill>
                  <a:srgbClr val="FF0000"/>
                </a:solidFill>
                <a:latin typeface="HK Grotesk Light"/>
              </a:rPr>
              <a:t>Note: </a:t>
            </a:r>
            <a:r>
              <a:rPr lang="en-US" dirty="0">
                <a:solidFill>
                  <a:srgbClr val="1D2B42"/>
                </a:solidFill>
                <a:latin typeface="HK Grotesk Light"/>
              </a:rPr>
              <a:t>Subject for review because the value stated is just the total count per day for a period of 4 years (2018 – 2021).</a:t>
            </a:r>
          </a:p>
        </p:txBody>
      </p:sp>
    </p:spTree>
    <p:extLst>
      <p:ext uri="{BB962C8B-B14F-4D97-AF65-F5344CB8AC3E}">
        <p14:creationId xmlns:p14="http://schemas.microsoft.com/office/powerpoint/2010/main" val="1348243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10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0233" y="2684335"/>
            <a:ext cx="4731868" cy="260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The majority of car owners preferred to have their vehicle serviced between the hours of 8 and 9 a.m.</a:t>
            </a:r>
          </a:p>
          <a:p>
            <a:pPr>
              <a:lnSpc>
                <a:spcPts val="2940"/>
              </a:lnSpc>
            </a:pPr>
            <a:endParaRPr lang="en-US" sz="2100" dirty="0">
              <a:solidFill>
                <a:srgbClr val="1D2B42"/>
              </a:solidFill>
              <a:latin typeface="HK Grotesk Light"/>
            </a:endParaRP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After peak hours, the number of car owners visiting auto repair shops gradually decreases.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xmlns="" id="{1B874CE7-7E3B-4F05-B2E3-EDEEF1DE5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2889710"/>
              </p:ext>
            </p:extLst>
          </p:nvPr>
        </p:nvGraphicFramePr>
        <p:xfrm>
          <a:off x="6400800" y="2116815"/>
          <a:ext cx="10858257" cy="6589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4" name="Picture 3">
            <a:extLst>
              <a:ext uri="{FF2B5EF4-FFF2-40B4-BE49-F238E27FC236}">
                <a16:creationId xmlns:a16="http://schemas.microsoft.com/office/drawing/2014/main" xmlns="" id="{3A915252-1CD8-4EC1-BBF6-520E053F17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xmlns="" id="{5978EBFE-D930-49A4-9E72-DAE251EFB912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20233" y="7381395"/>
            <a:ext cx="4537894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40"/>
              </a:lnSpc>
            </a:pPr>
            <a:r>
              <a:rPr lang="en-US" dirty="0">
                <a:solidFill>
                  <a:srgbClr val="FF0000"/>
                </a:solidFill>
                <a:latin typeface="HK Grotesk Light"/>
              </a:rPr>
              <a:t>Note: </a:t>
            </a:r>
            <a:r>
              <a:rPr lang="en-US" dirty="0">
                <a:solidFill>
                  <a:srgbClr val="1D2B42"/>
                </a:solidFill>
                <a:latin typeface="HK Grotesk Light"/>
              </a:rPr>
              <a:t>Subject for review because the value stated is just the total count per hour for a period of 4 years (2018 – 2021).</a:t>
            </a:r>
          </a:p>
        </p:txBody>
      </p:sp>
    </p:spTree>
    <p:extLst>
      <p:ext uri="{BB962C8B-B14F-4D97-AF65-F5344CB8AC3E}">
        <p14:creationId xmlns:p14="http://schemas.microsoft.com/office/powerpoint/2010/main" val="500978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11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542163"/>
            <a:ext cx="473186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The highest number of vehicles being serviced is around the month of January. 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xmlns="" id="{1B874CE7-7E3B-4F05-B2E3-EDEEF1DE5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9629094"/>
              </p:ext>
            </p:extLst>
          </p:nvPr>
        </p:nvGraphicFramePr>
        <p:xfrm>
          <a:off x="6400800" y="2116815"/>
          <a:ext cx="10858257" cy="6589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4" name="Picture 3">
            <a:extLst>
              <a:ext uri="{FF2B5EF4-FFF2-40B4-BE49-F238E27FC236}">
                <a16:creationId xmlns:a16="http://schemas.microsoft.com/office/drawing/2014/main" xmlns="" id="{0E8B936D-FBE0-4B41-A587-057BAFC447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xmlns="" id="{D0338F4B-89C8-4FC3-9115-6D9462BAC71B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28700" y="7381395"/>
            <a:ext cx="4537894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40"/>
              </a:lnSpc>
            </a:pPr>
            <a:r>
              <a:rPr lang="en-US" dirty="0">
                <a:solidFill>
                  <a:srgbClr val="FF0000"/>
                </a:solidFill>
                <a:latin typeface="HK Grotesk Light"/>
              </a:rPr>
              <a:t>Note: </a:t>
            </a:r>
            <a:r>
              <a:rPr lang="en-US" dirty="0">
                <a:solidFill>
                  <a:srgbClr val="1D2B42"/>
                </a:solidFill>
                <a:latin typeface="HK Grotesk Light"/>
              </a:rPr>
              <a:t>Subject for review because the value stated is just the total count per month for a period of 4 years (2018 – 2021).</a:t>
            </a:r>
          </a:p>
        </p:txBody>
      </p:sp>
    </p:spTree>
    <p:extLst>
      <p:ext uri="{BB962C8B-B14F-4D97-AF65-F5344CB8AC3E}">
        <p14:creationId xmlns:p14="http://schemas.microsoft.com/office/powerpoint/2010/main" val="2867698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1357" y="3079700"/>
            <a:ext cx="7895443" cy="129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9600" spc="-480" dirty="0">
                <a:solidFill>
                  <a:srgbClr val="D5D8DB"/>
                </a:solidFill>
                <a:latin typeface="Inter Bold"/>
              </a:rPr>
              <a:t>Key Topics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634181"/>
            <a:ext cx="6653433" cy="55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D5D8DB"/>
                </a:solidFill>
                <a:latin typeface="HK Grotesk Light"/>
              </a:rPr>
              <a:t>Table of Contents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517869" y="1034212"/>
            <a:ext cx="5741431" cy="3578392"/>
            <a:chOff x="0" y="-47625"/>
            <a:chExt cx="7655241" cy="4771189"/>
          </a:xfrm>
        </p:grpSpPr>
        <p:sp>
          <p:nvSpPr>
            <p:cNvPr id="9" name="AutoShape 9"/>
            <p:cNvSpPr/>
            <p:nvPr/>
          </p:nvSpPr>
          <p:spPr>
            <a:xfrm>
              <a:off x="0" y="849329"/>
              <a:ext cx="7655241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97245" y="-47625"/>
              <a:ext cx="5661082" cy="495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mtClean="0">
                  <a:solidFill>
                    <a:srgbClr val="D5D8DB"/>
                  </a:solidFill>
                  <a:latin typeface="HK Grotesk Light"/>
                </a:rPr>
                <a:t>The Problem</a:t>
              </a:r>
              <a:endParaRPr lang="en-US" sz="2100" dirty="0">
                <a:solidFill>
                  <a:srgbClr val="D5D8DB"/>
                </a:solidFill>
                <a:latin typeface="HK Grotesk Light"/>
              </a:endParaRP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2136507"/>
              <a:ext cx="7655241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97245" y="1239554"/>
              <a:ext cx="5661082" cy="495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D5D8DB"/>
                  </a:solidFill>
                  <a:latin typeface="HK Grotesk Light"/>
                </a:rPr>
                <a:t>Data Science Tools</a:t>
              </a:r>
            </a:p>
          </p:txBody>
        </p:sp>
        <p:sp>
          <p:nvSpPr>
            <p:cNvPr id="13" name="AutoShape 13"/>
            <p:cNvSpPr/>
            <p:nvPr/>
          </p:nvSpPr>
          <p:spPr>
            <a:xfrm>
              <a:off x="0" y="3423686"/>
              <a:ext cx="7655241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97245" y="2526732"/>
              <a:ext cx="5661082" cy="495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 smtClean="0">
                  <a:solidFill>
                    <a:srgbClr val="D5D8DB"/>
                  </a:solidFill>
                  <a:latin typeface="HK Grotesk Light"/>
                </a:rPr>
                <a:t>Exploratory Data Analysis</a:t>
              </a:r>
              <a:endParaRPr lang="en-US" sz="2100" dirty="0">
                <a:solidFill>
                  <a:srgbClr val="D5D8DB"/>
                </a:solidFill>
                <a:latin typeface="HK Grotesk Light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4710864"/>
              <a:ext cx="7655241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97245" y="3813911"/>
              <a:ext cx="5661082" cy="479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D5D8DB"/>
                  </a:solidFill>
                  <a:latin typeface="HK Grotesk Light"/>
                </a:rPr>
                <a:t>Modeling Results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772688" y="1073106"/>
            <a:ext cx="486612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D5D8DB"/>
                </a:solidFill>
                <a:latin typeface="Inter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772688" y="2038490"/>
            <a:ext cx="486612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D5D8DB"/>
                </a:solidFill>
                <a:latin typeface="Inter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772688" y="3003874"/>
            <a:ext cx="486612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D5D8DB"/>
                </a:solidFill>
                <a:latin typeface="Inter Bold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772688" y="3969258"/>
            <a:ext cx="486612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D5D8DB"/>
                </a:solidFill>
                <a:latin typeface="Inter Bold"/>
              </a:rPr>
              <a:t>04</a:t>
            </a:r>
          </a:p>
        </p:txBody>
      </p:sp>
      <p:sp>
        <p:nvSpPr>
          <p:cNvPr id="23" name="AutoShape 23"/>
          <p:cNvSpPr/>
          <p:nvPr/>
        </p:nvSpPr>
        <p:spPr>
          <a:xfrm>
            <a:off x="1028700" y="7292989"/>
            <a:ext cx="1623060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24" name="TextBox 24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604485" y="1060180"/>
            <a:ext cx="27366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D5D8DB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D5D8DB"/>
                </a:solidFill>
                <a:latin typeface="Inter Bold"/>
              </a:rPr>
              <a:t> x Autoserved</a:t>
            </a:r>
          </a:p>
        </p:txBody>
      </p:sp>
      <p:sp>
        <p:nvSpPr>
          <p:cNvPr id="38" name="TextBox 16">
            <a:extLst>
              <a:ext uri="{FF2B5EF4-FFF2-40B4-BE49-F238E27FC236}">
                <a16:creationId xmlns:a16="http://schemas.microsoft.com/office/drawing/2014/main" xmlns="" id="{18FBF980-D504-4CCE-B8EB-35CC16F44FA5}"/>
              </a:ext>
            </a:extLst>
          </p:cNvPr>
          <p:cNvSpPr txBox="1"/>
          <p:nvPr/>
        </p:nvSpPr>
        <p:spPr>
          <a:xfrm>
            <a:off x="11590803" y="4894719"/>
            <a:ext cx="4245812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 smtClean="0">
                <a:solidFill>
                  <a:srgbClr val="D5D8DB"/>
                </a:solidFill>
                <a:latin typeface="HK Grotesk Light"/>
              </a:rPr>
              <a:t>Conclusions </a:t>
            </a:r>
            <a:r>
              <a:rPr lang="en-US" sz="2100" smtClean="0">
                <a:solidFill>
                  <a:srgbClr val="D5D8DB"/>
                </a:solidFill>
                <a:latin typeface="HK Grotesk Light"/>
              </a:rPr>
              <a:t>&amp; Recommendation</a:t>
            </a:r>
            <a:endParaRPr lang="en-US" sz="2100" dirty="0">
              <a:solidFill>
                <a:srgbClr val="D5D8DB"/>
              </a:solidFill>
              <a:latin typeface="HK Grotesk Light"/>
            </a:endParaRP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xmlns="" id="{F8D686E0-70CF-4084-B1C0-2E573CF42F8C}"/>
              </a:ext>
            </a:extLst>
          </p:cNvPr>
          <p:cNvSpPr txBox="1"/>
          <p:nvPr/>
        </p:nvSpPr>
        <p:spPr>
          <a:xfrm>
            <a:off x="16772688" y="4895237"/>
            <a:ext cx="486612" cy="2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D5D8DB"/>
                </a:solidFill>
                <a:latin typeface="Inter Bold"/>
              </a:rPr>
              <a:t>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12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6148" y="2773679"/>
            <a:ext cx="4731868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b="1" dirty="0">
                <a:solidFill>
                  <a:srgbClr val="FF0000"/>
                </a:solidFill>
                <a:latin typeface="HK Grotesk Light"/>
              </a:rPr>
              <a:t>Work in progress: </a:t>
            </a:r>
            <a:r>
              <a:rPr lang="en-US" sz="2100" dirty="0">
                <a:solidFill>
                  <a:srgbClr val="1D2B42"/>
                </a:solidFill>
                <a:latin typeface="HK Grotesk Light"/>
              </a:rPr>
              <a:t>Conducting normality tests on the mileage distribution.</a:t>
            </a:r>
          </a:p>
          <a:p>
            <a:pPr>
              <a:lnSpc>
                <a:spcPts val="2940"/>
              </a:lnSpc>
            </a:pPr>
            <a:endParaRPr lang="en-US" sz="2100" dirty="0">
              <a:solidFill>
                <a:srgbClr val="1D2B42"/>
              </a:solidFill>
              <a:latin typeface="HK Grotesk Light"/>
            </a:endParaRPr>
          </a:p>
          <a:p>
            <a:pPr>
              <a:lnSpc>
                <a:spcPts val="2940"/>
              </a:lnSpc>
            </a:pPr>
            <a:r>
              <a:rPr lang="en-US" sz="2100" b="1" dirty="0">
                <a:solidFill>
                  <a:srgbClr val="FF0000"/>
                </a:solidFill>
                <a:latin typeface="HK Grotesk Light"/>
              </a:rPr>
              <a:t>Current Roadblock: </a:t>
            </a:r>
            <a:r>
              <a:rPr lang="en-US" sz="2100" dirty="0">
                <a:solidFill>
                  <a:srgbClr val="1D2B42"/>
                </a:solidFill>
                <a:latin typeface="HK Grotesk Light"/>
              </a:rPr>
              <a:t>What are the important points when checking the normality of a distribution?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xmlns="" id="{0E8B936D-FBE0-4B41-A587-057BAFC447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xmlns="" id="{D0338F4B-89C8-4FC3-9115-6D9462BAC71B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944" y="1503063"/>
            <a:ext cx="11511416" cy="7245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9359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rcRect t="8100" b="810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666547"/>
            <a:ext cx="11797593" cy="367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D5D8DB"/>
                </a:solidFill>
                <a:latin typeface="Inter Bold"/>
              </a:rPr>
              <a:t>MUSIC IS THE SHORTHAND OF EMOTION.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04/26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D5D8DB"/>
                </a:solidFill>
                <a:latin typeface="Inter Bold"/>
              </a:rPr>
              <a:t>The Audios Co.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7292989"/>
            <a:ext cx="16230600" cy="875001"/>
            <a:chOff x="0" y="0"/>
            <a:chExt cx="21640800" cy="1166668"/>
          </a:xfrm>
        </p:grpSpPr>
        <p:sp>
          <p:nvSpPr>
            <p:cNvPr id="13" name="TextBox 13"/>
            <p:cNvSpPr txBox="1"/>
            <p:nvPr/>
          </p:nvSpPr>
          <p:spPr>
            <a:xfrm>
              <a:off x="11200219" y="598343"/>
              <a:ext cx="10367696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800" dirty="0">
                  <a:solidFill>
                    <a:srgbClr val="D5D8DB"/>
                  </a:solidFill>
                  <a:latin typeface="Inter Bold"/>
                </a:rPr>
                <a:t>Leo Tolstoy</a:t>
              </a: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0" y="0"/>
              <a:ext cx="21640800" cy="12700"/>
            </a:xfrm>
            <a:prstGeom prst="rect">
              <a:avLst/>
            </a:prstGeom>
            <a:solidFill>
              <a:srgbClr val="D5D8DB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5615" r="29864"/>
          <a:stretch>
            <a:fillRect/>
          </a:stretch>
        </p:blipFill>
        <p:spPr>
          <a:xfrm>
            <a:off x="12477750" y="-96164"/>
            <a:ext cx="5810250" cy="869510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05/26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1028700"/>
            <a:ext cx="11031415" cy="6738798"/>
            <a:chOff x="0" y="0"/>
            <a:chExt cx="14708553" cy="8985064"/>
          </a:xfrm>
        </p:grpSpPr>
        <p:sp>
          <p:nvSpPr>
            <p:cNvPr id="10" name="AutoShape 10"/>
            <p:cNvSpPr/>
            <p:nvPr/>
          </p:nvSpPr>
          <p:spPr>
            <a:xfrm>
              <a:off x="0" y="2270278"/>
              <a:ext cx="13980188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33350"/>
              <a:ext cx="14708553" cy="1812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80"/>
                </a:lnSpc>
              </a:pPr>
              <a:r>
                <a:rPr lang="en-US" sz="9600" spc="-480">
                  <a:solidFill>
                    <a:srgbClr val="1D2B42"/>
                  </a:solidFill>
                  <a:latin typeface="Inter Bold"/>
                </a:rPr>
                <a:t>Our Values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248562"/>
              <a:ext cx="13980188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Quality and value for money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477308"/>
              <a:ext cx="13980188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Innovation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706053"/>
              <a:ext cx="13980188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Excellent customer service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055768"/>
              <a:ext cx="13980188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284513"/>
              <a:ext cx="13980188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513259"/>
              <a:ext cx="13980188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0" y="5064353"/>
              <a:ext cx="13980188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0" y="7293098"/>
              <a:ext cx="13980188" cy="12700"/>
            </a:xfrm>
            <a:prstGeom prst="rect">
              <a:avLst/>
            </a:prstGeom>
            <a:solidFill>
              <a:srgbClr val="1D2B42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06/26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1466850"/>
            <a:ext cx="3047194" cy="2402207"/>
            <a:chOff x="0" y="0"/>
            <a:chExt cx="4062925" cy="3202942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406292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dirty="0">
                  <a:solidFill>
                    <a:srgbClr val="D5D8DB"/>
                  </a:solidFill>
                  <a:latin typeface="HK Grotesk Light"/>
                </a:rPr>
                <a:t>Daring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184065"/>
              <a:ext cx="4062925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4446784"/>
            <a:ext cx="486612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D5D8DB"/>
                </a:solidFill>
                <a:latin typeface="Inter Bold"/>
              </a:rPr>
              <a:t>01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423169" y="1466850"/>
            <a:ext cx="3047194" cy="2402207"/>
            <a:chOff x="0" y="0"/>
            <a:chExt cx="4062925" cy="320294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406292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Spirited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84065"/>
              <a:ext cx="4062925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423169" y="4446784"/>
            <a:ext cx="486612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D5D8DB"/>
                </a:solidFill>
                <a:latin typeface="Inter Bold"/>
              </a:rPr>
              <a:t>02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817637" y="1466850"/>
            <a:ext cx="3047194" cy="2402207"/>
            <a:chOff x="0" y="0"/>
            <a:chExt cx="4062925" cy="320294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406292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Imaginative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84065"/>
              <a:ext cx="4062925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212106" y="1466850"/>
            <a:ext cx="3047194" cy="2402207"/>
            <a:chOff x="0" y="0"/>
            <a:chExt cx="4062925" cy="320294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6675"/>
              <a:ext cx="406292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Up-to-date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84065"/>
              <a:ext cx="4062925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>
            <a:off x="1028700" y="4316345"/>
            <a:ext cx="3047194" cy="9569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22" name="AutoShape 22"/>
          <p:cNvSpPr/>
          <p:nvPr/>
        </p:nvSpPr>
        <p:spPr>
          <a:xfrm>
            <a:off x="5423169" y="4316345"/>
            <a:ext cx="3047194" cy="9569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3967053" y="4484884"/>
            <a:ext cx="108841" cy="217405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8361521" y="4484884"/>
            <a:ext cx="108841" cy="217405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817637" y="4446784"/>
            <a:ext cx="486612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D5D8DB"/>
                </a:solidFill>
                <a:latin typeface="Inter Bold"/>
              </a:rPr>
              <a:t>03</a:t>
            </a:r>
          </a:p>
        </p:txBody>
      </p:sp>
      <p:sp>
        <p:nvSpPr>
          <p:cNvPr id="27" name="AutoShape 27"/>
          <p:cNvSpPr/>
          <p:nvPr/>
        </p:nvSpPr>
        <p:spPr>
          <a:xfrm>
            <a:off x="9817637" y="4316345"/>
            <a:ext cx="3047194" cy="9569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2755990" y="4484884"/>
            <a:ext cx="108841" cy="217405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4182012" y="4446784"/>
            <a:ext cx="486612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D5D8DB"/>
                </a:solidFill>
                <a:latin typeface="Inter Bold"/>
              </a:rPr>
              <a:t>04</a:t>
            </a:r>
          </a:p>
        </p:txBody>
      </p:sp>
      <p:sp>
        <p:nvSpPr>
          <p:cNvPr id="30" name="AutoShape 30"/>
          <p:cNvSpPr/>
          <p:nvPr/>
        </p:nvSpPr>
        <p:spPr>
          <a:xfrm>
            <a:off x="14182012" y="4316345"/>
            <a:ext cx="3047194" cy="9569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120365" y="4484884"/>
            <a:ext cx="108841" cy="217405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1101634" y="6308053"/>
            <a:ext cx="16230600" cy="1754412"/>
            <a:chOff x="0" y="0"/>
            <a:chExt cx="21640800" cy="2339216"/>
          </a:xfrm>
        </p:grpSpPr>
        <p:sp>
          <p:nvSpPr>
            <p:cNvPr id="33" name="TextBox 33"/>
            <p:cNvSpPr txBox="1"/>
            <p:nvPr/>
          </p:nvSpPr>
          <p:spPr>
            <a:xfrm>
              <a:off x="72561" y="694566"/>
              <a:ext cx="21285747" cy="1644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D5D8DB"/>
                  </a:solidFill>
                  <a:latin typeface="Inter Bold"/>
                </a:rPr>
                <a:t>OUR PERSONALITY</a:t>
              </a:r>
            </a:p>
          </p:txBody>
        </p:sp>
        <p:sp>
          <p:nvSpPr>
            <p:cNvPr id="34" name="AutoShape 34"/>
            <p:cNvSpPr/>
            <p:nvPr/>
          </p:nvSpPr>
          <p:spPr>
            <a:xfrm>
              <a:off x="0" y="0"/>
              <a:ext cx="21640800" cy="12700"/>
            </a:xfrm>
            <a:prstGeom prst="rect">
              <a:avLst/>
            </a:prstGeom>
            <a:solidFill>
              <a:srgbClr val="D5D8DB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rcRect t="31244" b="3124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68162" y="7707531"/>
            <a:ext cx="1315167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A comprehensive visual language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568162" y="3186888"/>
            <a:ext cx="13151675" cy="260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9600" spc="-480">
                <a:solidFill>
                  <a:srgbClr val="D5D8DB"/>
                </a:solidFill>
                <a:latin typeface="Inter Bold"/>
              </a:rPr>
              <a:t>The Audios Co.</a:t>
            </a:r>
          </a:p>
          <a:p>
            <a:pPr algn="ctr">
              <a:lnSpc>
                <a:spcPts val="10080"/>
              </a:lnSpc>
            </a:pPr>
            <a:r>
              <a:rPr lang="en-US" sz="9600" spc="-480">
                <a:solidFill>
                  <a:srgbClr val="D5D8DB"/>
                </a:solidFill>
                <a:latin typeface="Inter Bold"/>
              </a:rPr>
              <a:t>Visual Identity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D5D8DB"/>
                </a:solidFill>
                <a:latin typeface="Inter Bold"/>
              </a:rPr>
              <a:t>The Audios Co.</a:t>
            </a:r>
          </a:p>
        </p:txBody>
      </p:sp>
      <p:sp>
        <p:nvSpPr>
          <p:cNvPr id="7" name="AutoShape 7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07/26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>
            <a:off x="1028700" y="7292989"/>
            <a:ext cx="16230600" cy="9525"/>
          </a:xfrm>
          <a:prstGeom prst="rect">
            <a:avLst/>
          </a:prstGeom>
          <a:solidFill>
            <a:srgbClr val="D5D8DB"/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1028700"/>
            <a:ext cx="11690433" cy="2398534"/>
            <a:chOff x="0" y="0"/>
            <a:chExt cx="15587244" cy="3198045"/>
          </a:xfrm>
        </p:grpSpPr>
        <p:sp>
          <p:nvSpPr>
            <p:cNvPr id="6" name="TextBox 6"/>
            <p:cNvSpPr txBox="1"/>
            <p:nvPr/>
          </p:nvSpPr>
          <p:spPr>
            <a:xfrm>
              <a:off x="0" y="133350"/>
              <a:ext cx="15587244" cy="1812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080"/>
                </a:lnSpc>
              </a:pPr>
              <a:r>
                <a:rPr lang="en-US" sz="9600" spc="-480" dirty="0">
                  <a:solidFill>
                    <a:srgbClr val="1D2B42"/>
                  </a:solidFill>
                  <a:latin typeface="Inter Bold"/>
                </a:rPr>
                <a:t>Iconography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490444"/>
              <a:ext cx="12607180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1D2B42"/>
                  </a:solidFill>
                  <a:latin typeface="HK Grotesk Light"/>
                </a:rPr>
                <a:t>Guide to correct icon usage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9" name="AutoShape 9"/>
          <p:cNvSpPr/>
          <p:nvPr/>
        </p:nvSpPr>
        <p:spPr>
          <a:xfrm>
            <a:off x="1028700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0" name="AutoShape 10"/>
          <p:cNvSpPr/>
          <p:nvPr/>
        </p:nvSpPr>
        <p:spPr>
          <a:xfrm>
            <a:off x="5350319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1" name="AutoShape 11"/>
          <p:cNvSpPr/>
          <p:nvPr/>
        </p:nvSpPr>
        <p:spPr>
          <a:xfrm>
            <a:off x="5350319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2" name="AutoShape 12"/>
          <p:cNvSpPr/>
          <p:nvPr/>
        </p:nvSpPr>
        <p:spPr>
          <a:xfrm>
            <a:off x="9671939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3" name="AutoShape 13"/>
          <p:cNvSpPr/>
          <p:nvPr/>
        </p:nvSpPr>
        <p:spPr>
          <a:xfrm>
            <a:off x="9671939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4" name="AutoShape 14"/>
          <p:cNvSpPr/>
          <p:nvPr/>
        </p:nvSpPr>
        <p:spPr>
          <a:xfrm>
            <a:off x="13993558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5" name="AutoShape 15"/>
          <p:cNvSpPr/>
          <p:nvPr/>
        </p:nvSpPr>
        <p:spPr>
          <a:xfrm>
            <a:off x="13993558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6261298" y="5807054"/>
            <a:ext cx="1334701" cy="133470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939679" y="5807054"/>
            <a:ext cx="1334701" cy="133470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0454281" y="5678418"/>
            <a:ext cx="1591974" cy="159197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14840219" y="5742736"/>
            <a:ext cx="1463337" cy="1463337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01/25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4485279"/>
            <a:ext cx="3156658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Sizes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50319" y="4485279"/>
            <a:ext cx="3156658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Padding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71939" y="4485279"/>
            <a:ext cx="3156658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Lighting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993558" y="4485279"/>
            <a:ext cx="3156658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Perspective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028700" y="7292989"/>
            <a:ext cx="16230600" cy="9525"/>
          </a:xfrm>
          <a:prstGeom prst="rect">
            <a:avLst/>
          </a:prstGeom>
          <a:solidFill>
            <a:srgbClr val="D5D8DB"/>
          </a:solidFill>
        </p:spPr>
      </p:sp>
      <p:grpSp>
        <p:nvGrpSpPr>
          <p:cNvPr id="6" name="Group 6"/>
          <p:cNvGrpSpPr/>
          <p:nvPr/>
        </p:nvGrpSpPr>
        <p:grpSpPr>
          <a:xfrm>
            <a:off x="9330845" y="2650690"/>
            <a:ext cx="7928455" cy="3990225"/>
            <a:chOff x="0" y="0"/>
            <a:chExt cx="10571274" cy="5320299"/>
          </a:xfrm>
        </p:grpSpPr>
        <p:grpSp>
          <p:nvGrpSpPr>
            <p:cNvPr id="7" name="Group 7"/>
            <p:cNvGrpSpPr/>
            <p:nvPr/>
          </p:nvGrpSpPr>
          <p:grpSpPr>
            <a:xfrm rot="-5400000">
              <a:off x="2625487" y="-2363020"/>
              <a:ext cx="5320299" cy="10046340"/>
              <a:chOff x="0" y="0"/>
              <a:chExt cx="3290570" cy="329565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327809" cy="8835424"/>
              </a:xfrm>
              <a:custGeom>
                <a:avLst/>
                <a:gdLst/>
                <a:ahLst/>
                <a:cxnLst/>
                <a:rect l="l" t="t" r="r" b="b"/>
                <a:pathLst>
                  <a:path w="5327809" h="8835424">
                    <a:moveTo>
                      <a:pt x="5327809" y="31015"/>
                    </a:moveTo>
                    <a:lnTo>
                      <a:pt x="0" y="31015"/>
                    </a:lnTo>
                    <a:lnTo>
                      <a:pt x="0" y="0"/>
                    </a:lnTo>
                    <a:lnTo>
                      <a:pt x="5327809" y="0"/>
                    </a:lnTo>
                    <a:lnTo>
                      <a:pt x="5327809" y="31015"/>
                    </a:lnTo>
                    <a:close/>
                    <a:moveTo>
                      <a:pt x="5327809" y="1256111"/>
                    </a:moveTo>
                    <a:lnTo>
                      <a:pt x="0" y="1256111"/>
                    </a:lnTo>
                    <a:lnTo>
                      <a:pt x="0" y="1287126"/>
                    </a:lnTo>
                    <a:lnTo>
                      <a:pt x="5327809" y="1287126"/>
                    </a:lnTo>
                    <a:lnTo>
                      <a:pt x="5327809" y="1256111"/>
                    </a:lnTo>
                    <a:close/>
                    <a:moveTo>
                      <a:pt x="5327809" y="2516099"/>
                    </a:moveTo>
                    <a:lnTo>
                      <a:pt x="0" y="2516099"/>
                    </a:lnTo>
                    <a:lnTo>
                      <a:pt x="0" y="2547114"/>
                    </a:lnTo>
                    <a:lnTo>
                      <a:pt x="5327809" y="2547114"/>
                    </a:lnTo>
                    <a:lnTo>
                      <a:pt x="5327809" y="2516099"/>
                    </a:lnTo>
                    <a:close/>
                    <a:moveTo>
                      <a:pt x="5327809" y="3772211"/>
                    </a:moveTo>
                    <a:lnTo>
                      <a:pt x="0" y="3772211"/>
                    </a:lnTo>
                    <a:lnTo>
                      <a:pt x="0" y="3803226"/>
                    </a:lnTo>
                    <a:lnTo>
                      <a:pt x="5327809" y="3803226"/>
                    </a:lnTo>
                    <a:lnTo>
                      <a:pt x="5327809" y="3772211"/>
                    </a:lnTo>
                    <a:close/>
                    <a:moveTo>
                      <a:pt x="5327809" y="5028322"/>
                    </a:moveTo>
                    <a:lnTo>
                      <a:pt x="0" y="5028322"/>
                    </a:lnTo>
                    <a:lnTo>
                      <a:pt x="0" y="5059337"/>
                    </a:lnTo>
                    <a:lnTo>
                      <a:pt x="5327809" y="5059337"/>
                    </a:lnTo>
                    <a:lnTo>
                      <a:pt x="5327809" y="5028322"/>
                    </a:lnTo>
                    <a:close/>
                    <a:moveTo>
                      <a:pt x="5327809" y="6288310"/>
                    </a:moveTo>
                    <a:lnTo>
                      <a:pt x="0" y="6288310"/>
                    </a:lnTo>
                    <a:lnTo>
                      <a:pt x="0" y="6319325"/>
                    </a:lnTo>
                    <a:lnTo>
                      <a:pt x="5327809" y="6319325"/>
                    </a:lnTo>
                    <a:lnTo>
                      <a:pt x="5327809" y="6288310"/>
                    </a:lnTo>
                    <a:close/>
                    <a:moveTo>
                      <a:pt x="5327809" y="7544422"/>
                    </a:moveTo>
                    <a:lnTo>
                      <a:pt x="0" y="7544422"/>
                    </a:lnTo>
                    <a:lnTo>
                      <a:pt x="0" y="7575436"/>
                    </a:lnTo>
                    <a:lnTo>
                      <a:pt x="5327809" y="7575436"/>
                    </a:lnTo>
                    <a:lnTo>
                      <a:pt x="5327809" y="7544422"/>
                    </a:lnTo>
                    <a:close/>
                    <a:moveTo>
                      <a:pt x="5327809" y="8804409"/>
                    </a:moveTo>
                    <a:lnTo>
                      <a:pt x="0" y="8804409"/>
                    </a:lnTo>
                    <a:lnTo>
                      <a:pt x="0" y="8835424"/>
                    </a:lnTo>
                    <a:lnTo>
                      <a:pt x="5327809" y="8835424"/>
                    </a:lnTo>
                    <a:lnTo>
                      <a:pt x="5327809" y="8804409"/>
                    </a:lnTo>
                    <a:close/>
                  </a:path>
                </a:pathLst>
              </a:custGeom>
              <a:solidFill>
                <a:srgbClr val="D5D8DB">
                  <a:alpha val="9803"/>
                </a:srgbClr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0" y="244980"/>
              <a:ext cx="10571274" cy="4830340"/>
              <a:chOff x="0" y="0"/>
              <a:chExt cx="3290570" cy="329565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0586195" cy="4248124"/>
              </a:xfrm>
              <a:custGeom>
                <a:avLst/>
                <a:gdLst/>
                <a:ahLst/>
                <a:cxnLst/>
                <a:rect l="l" t="t" r="r" b="b"/>
                <a:pathLst>
                  <a:path w="10586195" h="4248124">
                    <a:moveTo>
                      <a:pt x="10586195" y="14912"/>
                    </a:moveTo>
                    <a:lnTo>
                      <a:pt x="0" y="14912"/>
                    </a:lnTo>
                    <a:lnTo>
                      <a:pt x="0" y="0"/>
                    </a:lnTo>
                    <a:lnTo>
                      <a:pt x="10586195" y="0"/>
                    </a:lnTo>
                    <a:lnTo>
                      <a:pt x="10586195" y="14912"/>
                    </a:lnTo>
                    <a:close/>
                    <a:moveTo>
                      <a:pt x="10586195" y="603946"/>
                    </a:moveTo>
                    <a:lnTo>
                      <a:pt x="0" y="603946"/>
                    </a:lnTo>
                    <a:lnTo>
                      <a:pt x="0" y="618858"/>
                    </a:lnTo>
                    <a:lnTo>
                      <a:pt x="10586195" y="618858"/>
                    </a:lnTo>
                    <a:lnTo>
                      <a:pt x="10586195" y="603946"/>
                    </a:lnTo>
                    <a:close/>
                    <a:moveTo>
                      <a:pt x="10586195" y="1209755"/>
                    </a:moveTo>
                    <a:lnTo>
                      <a:pt x="0" y="1209755"/>
                    </a:lnTo>
                    <a:lnTo>
                      <a:pt x="0" y="1224668"/>
                    </a:lnTo>
                    <a:lnTo>
                      <a:pt x="10586195" y="1224668"/>
                    </a:lnTo>
                    <a:lnTo>
                      <a:pt x="10586195" y="1209755"/>
                    </a:lnTo>
                    <a:close/>
                    <a:moveTo>
                      <a:pt x="10586195" y="1813701"/>
                    </a:moveTo>
                    <a:lnTo>
                      <a:pt x="0" y="1813701"/>
                    </a:lnTo>
                    <a:lnTo>
                      <a:pt x="0" y="1828613"/>
                    </a:lnTo>
                    <a:lnTo>
                      <a:pt x="10586195" y="1828613"/>
                    </a:lnTo>
                    <a:lnTo>
                      <a:pt x="10586195" y="1813701"/>
                    </a:lnTo>
                    <a:close/>
                    <a:moveTo>
                      <a:pt x="10586195" y="2417647"/>
                    </a:moveTo>
                    <a:lnTo>
                      <a:pt x="0" y="2417647"/>
                    </a:lnTo>
                    <a:lnTo>
                      <a:pt x="0" y="2432559"/>
                    </a:lnTo>
                    <a:lnTo>
                      <a:pt x="10586195" y="2432559"/>
                    </a:lnTo>
                    <a:lnTo>
                      <a:pt x="10586195" y="2417647"/>
                    </a:lnTo>
                    <a:close/>
                    <a:moveTo>
                      <a:pt x="10586195" y="3023457"/>
                    </a:moveTo>
                    <a:lnTo>
                      <a:pt x="0" y="3023457"/>
                    </a:lnTo>
                    <a:lnTo>
                      <a:pt x="0" y="3038369"/>
                    </a:lnTo>
                    <a:lnTo>
                      <a:pt x="10586195" y="3038369"/>
                    </a:lnTo>
                    <a:lnTo>
                      <a:pt x="10586195" y="3023457"/>
                    </a:lnTo>
                    <a:close/>
                    <a:moveTo>
                      <a:pt x="10586195" y="3627402"/>
                    </a:moveTo>
                    <a:lnTo>
                      <a:pt x="0" y="3627402"/>
                    </a:lnTo>
                    <a:lnTo>
                      <a:pt x="0" y="3642314"/>
                    </a:lnTo>
                    <a:lnTo>
                      <a:pt x="10586195" y="3642314"/>
                    </a:lnTo>
                    <a:lnTo>
                      <a:pt x="10586195" y="3627402"/>
                    </a:lnTo>
                    <a:close/>
                    <a:moveTo>
                      <a:pt x="10586195" y="4233212"/>
                    </a:moveTo>
                    <a:lnTo>
                      <a:pt x="0" y="4233212"/>
                    </a:lnTo>
                    <a:lnTo>
                      <a:pt x="0" y="4248124"/>
                    </a:lnTo>
                    <a:lnTo>
                      <a:pt x="10586195" y="4248124"/>
                    </a:lnTo>
                    <a:lnTo>
                      <a:pt x="10586195" y="4233212"/>
                    </a:lnTo>
                    <a:close/>
                  </a:path>
                </a:pathLst>
              </a:custGeom>
              <a:solidFill>
                <a:srgbClr val="D5D8DB">
                  <a:alpha val="9803"/>
                </a:srgbClr>
              </a:solidFill>
            </p:spPr>
          </p:sp>
        </p:grp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2482271" y="3157624"/>
            <a:ext cx="2144522" cy="2144523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011025" y="5474825"/>
            <a:ext cx="3087013" cy="55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sz="3240" spc="-64">
                <a:solidFill>
                  <a:srgbClr val="D5D8DB"/>
                </a:solidFill>
                <a:latin typeface="Inter Bold"/>
              </a:rPr>
              <a:t>The Audios Co.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274474" y="3109999"/>
            <a:ext cx="4560116" cy="87672"/>
            <a:chOff x="0" y="0"/>
            <a:chExt cx="22921873" cy="4406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921872" cy="440690"/>
            </a:xfrm>
            <a:custGeom>
              <a:avLst/>
              <a:gdLst/>
              <a:ahLst/>
              <a:cxnLst/>
              <a:rect l="l" t="t" r="r" b="b"/>
              <a:pathLst>
                <a:path w="22921872" h="440690">
                  <a:moveTo>
                    <a:pt x="22883772" y="0"/>
                  </a:moveTo>
                  <a:cubicBezTo>
                    <a:pt x="22862183" y="0"/>
                    <a:pt x="22845672" y="16510"/>
                    <a:pt x="22845672" y="38100"/>
                  </a:cubicBezTo>
                  <a:lnTo>
                    <a:pt x="22845672" y="193040"/>
                  </a:lnTo>
                  <a:lnTo>
                    <a:pt x="76200" y="193040"/>
                  </a:lnTo>
                  <a:lnTo>
                    <a:pt x="76200" y="38100"/>
                  </a:lnTo>
                  <a:cubicBezTo>
                    <a:pt x="76200" y="16510"/>
                    <a:pt x="59690" y="0"/>
                    <a:pt x="38100" y="0"/>
                  </a:cubicBezTo>
                  <a:cubicBezTo>
                    <a:pt x="16510" y="0"/>
                    <a:pt x="0" y="16510"/>
                    <a:pt x="0" y="38100"/>
                  </a:cubicBezTo>
                  <a:lnTo>
                    <a:pt x="0" y="402590"/>
                  </a:lnTo>
                  <a:cubicBezTo>
                    <a:pt x="0" y="424180"/>
                    <a:pt x="16510" y="440690"/>
                    <a:pt x="38100" y="440690"/>
                  </a:cubicBezTo>
                  <a:cubicBezTo>
                    <a:pt x="59690" y="440690"/>
                    <a:pt x="76200" y="424180"/>
                    <a:pt x="76200" y="402590"/>
                  </a:cubicBezTo>
                  <a:lnTo>
                    <a:pt x="76200" y="269240"/>
                  </a:lnTo>
                  <a:lnTo>
                    <a:pt x="22845672" y="269240"/>
                  </a:lnTo>
                  <a:lnTo>
                    <a:pt x="22845672" y="402590"/>
                  </a:lnTo>
                  <a:cubicBezTo>
                    <a:pt x="22845672" y="424180"/>
                    <a:pt x="22862183" y="440690"/>
                    <a:pt x="22883772" y="440690"/>
                  </a:cubicBezTo>
                  <a:cubicBezTo>
                    <a:pt x="22905363" y="440690"/>
                    <a:pt x="22921872" y="424180"/>
                    <a:pt x="22921872" y="402590"/>
                  </a:cubicBezTo>
                  <a:lnTo>
                    <a:pt x="22921872" y="38100"/>
                  </a:lnTo>
                  <a:cubicBezTo>
                    <a:pt x="22921872" y="16510"/>
                    <a:pt x="22904093" y="0"/>
                    <a:pt x="22883772" y="0"/>
                  </a:cubicBezTo>
                  <a:close/>
                </a:path>
              </a:pathLst>
            </a:custGeom>
            <a:solidFill>
              <a:srgbClr val="D5D8DB">
                <a:alpha val="49803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1274474" y="5258311"/>
            <a:ext cx="4560116" cy="87672"/>
            <a:chOff x="0" y="0"/>
            <a:chExt cx="22921873" cy="4406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921872" cy="440690"/>
            </a:xfrm>
            <a:custGeom>
              <a:avLst/>
              <a:gdLst/>
              <a:ahLst/>
              <a:cxnLst/>
              <a:rect l="l" t="t" r="r" b="b"/>
              <a:pathLst>
                <a:path w="22921872" h="440690">
                  <a:moveTo>
                    <a:pt x="22883772" y="0"/>
                  </a:moveTo>
                  <a:cubicBezTo>
                    <a:pt x="22862183" y="0"/>
                    <a:pt x="22845672" y="16510"/>
                    <a:pt x="22845672" y="38100"/>
                  </a:cubicBezTo>
                  <a:lnTo>
                    <a:pt x="22845672" y="193040"/>
                  </a:lnTo>
                  <a:lnTo>
                    <a:pt x="76200" y="193040"/>
                  </a:lnTo>
                  <a:lnTo>
                    <a:pt x="76200" y="38100"/>
                  </a:lnTo>
                  <a:cubicBezTo>
                    <a:pt x="76200" y="16510"/>
                    <a:pt x="59690" y="0"/>
                    <a:pt x="38100" y="0"/>
                  </a:cubicBezTo>
                  <a:cubicBezTo>
                    <a:pt x="16510" y="0"/>
                    <a:pt x="0" y="16510"/>
                    <a:pt x="0" y="38100"/>
                  </a:cubicBezTo>
                  <a:lnTo>
                    <a:pt x="0" y="402590"/>
                  </a:lnTo>
                  <a:cubicBezTo>
                    <a:pt x="0" y="424180"/>
                    <a:pt x="16510" y="440690"/>
                    <a:pt x="38100" y="440690"/>
                  </a:cubicBezTo>
                  <a:cubicBezTo>
                    <a:pt x="59690" y="440690"/>
                    <a:pt x="76200" y="424180"/>
                    <a:pt x="76200" y="402590"/>
                  </a:cubicBezTo>
                  <a:lnTo>
                    <a:pt x="76200" y="269240"/>
                  </a:lnTo>
                  <a:lnTo>
                    <a:pt x="22845672" y="269240"/>
                  </a:lnTo>
                  <a:lnTo>
                    <a:pt x="22845672" y="402590"/>
                  </a:lnTo>
                  <a:cubicBezTo>
                    <a:pt x="22845672" y="424180"/>
                    <a:pt x="22862183" y="440690"/>
                    <a:pt x="22883772" y="440690"/>
                  </a:cubicBezTo>
                  <a:cubicBezTo>
                    <a:pt x="22905363" y="440690"/>
                    <a:pt x="22921872" y="424180"/>
                    <a:pt x="22921872" y="402590"/>
                  </a:cubicBezTo>
                  <a:lnTo>
                    <a:pt x="22921872" y="38100"/>
                  </a:lnTo>
                  <a:cubicBezTo>
                    <a:pt x="22921872" y="16510"/>
                    <a:pt x="22904093" y="0"/>
                    <a:pt x="22883772" y="0"/>
                  </a:cubicBezTo>
                  <a:close/>
                </a:path>
              </a:pathLst>
            </a:custGeom>
            <a:solidFill>
              <a:srgbClr val="D5D8DB">
                <a:alpha val="49803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1274474" y="5579600"/>
            <a:ext cx="4560116" cy="87672"/>
            <a:chOff x="0" y="0"/>
            <a:chExt cx="22921873" cy="44069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921872" cy="440690"/>
            </a:xfrm>
            <a:custGeom>
              <a:avLst/>
              <a:gdLst/>
              <a:ahLst/>
              <a:cxnLst/>
              <a:rect l="l" t="t" r="r" b="b"/>
              <a:pathLst>
                <a:path w="22921872" h="440690">
                  <a:moveTo>
                    <a:pt x="22883772" y="0"/>
                  </a:moveTo>
                  <a:cubicBezTo>
                    <a:pt x="22862183" y="0"/>
                    <a:pt x="22845672" y="16510"/>
                    <a:pt x="22845672" y="38100"/>
                  </a:cubicBezTo>
                  <a:lnTo>
                    <a:pt x="22845672" y="193040"/>
                  </a:lnTo>
                  <a:lnTo>
                    <a:pt x="76200" y="193040"/>
                  </a:lnTo>
                  <a:lnTo>
                    <a:pt x="76200" y="38100"/>
                  </a:lnTo>
                  <a:cubicBezTo>
                    <a:pt x="76200" y="16510"/>
                    <a:pt x="59690" y="0"/>
                    <a:pt x="38100" y="0"/>
                  </a:cubicBezTo>
                  <a:cubicBezTo>
                    <a:pt x="16510" y="0"/>
                    <a:pt x="0" y="16510"/>
                    <a:pt x="0" y="38100"/>
                  </a:cubicBezTo>
                  <a:lnTo>
                    <a:pt x="0" y="402590"/>
                  </a:lnTo>
                  <a:cubicBezTo>
                    <a:pt x="0" y="424180"/>
                    <a:pt x="16510" y="440690"/>
                    <a:pt x="38100" y="440690"/>
                  </a:cubicBezTo>
                  <a:cubicBezTo>
                    <a:pt x="59690" y="440690"/>
                    <a:pt x="76200" y="424180"/>
                    <a:pt x="76200" y="402590"/>
                  </a:cubicBezTo>
                  <a:lnTo>
                    <a:pt x="76200" y="269240"/>
                  </a:lnTo>
                  <a:lnTo>
                    <a:pt x="22845672" y="269240"/>
                  </a:lnTo>
                  <a:lnTo>
                    <a:pt x="22845672" y="402590"/>
                  </a:lnTo>
                  <a:cubicBezTo>
                    <a:pt x="22845672" y="424180"/>
                    <a:pt x="22862183" y="440690"/>
                    <a:pt x="22883772" y="440690"/>
                  </a:cubicBezTo>
                  <a:cubicBezTo>
                    <a:pt x="22905363" y="440690"/>
                    <a:pt x="22921872" y="424180"/>
                    <a:pt x="22921872" y="402590"/>
                  </a:cubicBezTo>
                  <a:lnTo>
                    <a:pt x="22921872" y="38100"/>
                  </a:lnTo>
                  <a:cubicBezTo>
                    <a:pt x="22921872" y="16510"/>
                    <a:pt x="22904093" y="0"/>
                    <a:pt x="22883772" y="0"/>
                  </a:cubicBezTo>
                  <a:close/>
                </a:path>
              </a:pathLst>
            </a:custGeom>
            <a:solidFill>
              <a:srgbClr val="D5D8DB">
                <a:alpha val="49803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1274474" y="5896084"/>
            <a:ext cx="4560116" cy="87672"/>
            <a:chOff x="0" y="0"/>
            <a:chExt cx="22921873" cy="44069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2921872" cy="440690"/>
            </a:xfrm>
            <a:custGeom>
              <a:avLst/>
              <a:gdLst/>
              <a:ahLst/>
              <a:cxnLst/>
              <a:rect l="l" t="t" r="r" b="b"/>
              <a:pathLst>
                <a:path w="22921872" h="440690">
                  <a:moveTo>
                    <a:pt x="22883772" y="0"/>
                  </a:moveTo>
                  <a:cubicBezTo>
                    <a:pt x="22862183" y="0"/>
                    <a:pt x="22845672" y="16510"/>
                    <a:pt x="22845672" y="38100"/>
                  </a:cubicBezTo>
                  <a:lnTo>
                    <a:pt x="22845672" y="193040"/>
                  </a:lnTo>
                  <a:lnTo>
                    <a:pt x="76200" y="193040"/>
                  </a:lnTo>
                  <a:lnTo>
                    <a:pt x="76200" y="38100"/>
                  </a:lnTo>
                  <a:cubicBezTo>
                    <a:pt x="76200" y="16510"/>
                    <a:pt x="59690" y="0"/>
                    <a:pt x="38100" y="0"/>
                  </a:cubicBezTo>
                  <a:cubicBezTo>
                    <a:pt x="16510" y="0"/>
                    <a:pt x="0" y="16510"/>
                    <a:pt x="0" y="38100"/>
                  </a:cubicBezTo>
                  <a:lnTo>
                    <a:pt x="0" y="402590"/>
                  </a:lnTo>
                  <a:cubicBezTo>
                    <a:pt x="0" y="424180"/>
                    <a:pt x="16510" y="440690"/>
                    <a:pt x="38100" y="440690"/>
                  </a:cubicBezTo>
                  <a:cubicBezTo>
                    <a:pt x="59690" y="440690"/>
                    <a:pt x="76200" y="424180"/>
                    <a:pt x="76200" y="402590"/>
                  </a:cubicBezTo>
                  <a:lnTo>
                    <a:pt x="76200" y="269240"/>
                  </a:lnTo>
                  <a:lnTo>
                    <a:pt x="22845672" y="269240"/>
                  </a:lnTo>
                  <a:lnTo>
                    <a:pt x="22845672" y="402590"/>
                  </a:lnTo>
                  <a:cubicBezTo>
                    <a:pt x="22845672" y="424180"/>
                    <a:pt x="22862183" y="440690"/>
                    <a:pt x="22883772" y="440690"/>
                  </a:cubicBezTo>
                  <a:cubicBezTo>
                    <a:pt x="22905363" y="440690"/>
                    <a:pt x="22921872" y="424180"/>
                    <a:pt x="22921872" y="402590"/>
                  </a:cubicBezTo>
                  <a:lnTo>
                    <a:pt x="22921872" y="38100"/>
                  </a:lnTo>
                  <a:cubicBezTo>
                    <a:pt x="22921872" y="16510"/>
                    <a:pt x="22904093" y="0"/>
                    <a:pt x="22883772" y="0"/>
                  </a:cubicBezTo>
                  <a:close/>
                </a:path>
              </a:pathLst>
            </a:custGeom>
            <a:solidFill>
              <a:srgbClr val="D5D8DB">
                <a:alpha val="49803"/>
              </a:srgbClr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3" name="AutoShape 23"/>
          <p:cNvSpPr/>
          <p:nvPr/>
        </p:nvSpPr>
        <p:spPr>
          <a:xfrm>
            <a:off x="1028700" y="1984264"/>
            <a:ext cx="1623060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24" name="TextBox 24"/>
          <p:cNvSpPr txBox="1"/>
          <p:nvPr/>
        </p:nvSpPr>
        <p:spPr>
          <a:xfrm>
            <a:off x="1028700" y="3411362"/>
            <a:ext cx="7382597" cy="260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9600" spc="-480">
                <a:solidFill>
                  <a:srgbClr val="D5D8DB"/>
                </a:solidFill>
                <a:latin typeface="Inter Bold"/>
              </a:rPr>
              <a:t>The Audios Co. Logo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09/26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7605656"/>
            <a:ext cx="10532080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D5D8DB"/>
                </a:solidFill>
                <a:latin typeface="HK Grotesk Light"/>
              </a:rPr>
              <a:t>Our logo and the meaning behind it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D5D8DB"/>
                </a:solidFill>
                <a:latin typeface="Inter Bold"/>
              </a:rPr>
              <a:t>The Audios Co.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10/26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1028700" y="3314286"/>
            <a:ext cx="840202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9" name="AutoShape 9"/>
          <p:cNvSpPr/>
          <p:nvPr/>
        </p:nvSpPr>
        <p:spPr>
          <a:xfrm>
            <a:off x="1028700" y="4571586"/>
            <a:ext cx="840202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0" name="AutoShape 10"/>
          <p:cNvSpPr/>
          <p:nvPr/>
        </p:nvSpPr>
        <p:spPr>
          <a:xfrm>
            <a:off x="1028700" y="5905086"/>
            <a:ext cx="840202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1" name="AutoShape 11"/>
          <p:cNvSpPr/>
          <p:nvPr/>
        </p:nvSpPr>
        <p:spPr>
          <a:xfrm>
            <a:off x="1028700" y="7162386"/>
            <a:ext cx="8402020" cy="9525"/>
          </a:xfrm>
          <a:prstGeom prst="rect">
            <a:avLst/>
          </a:prstGeom>
          <a:solidFill>
            <a:srgbClr val="1D2B42"/>
          </a:solidFill>
        </p:spPr>
      </p:sp>
      <p:grpSp>
        <p:nvGrpSpPr>
          <p:cNvPr id="12" name="Group 12"/>
          <p:cNvGrpSpPr/>
          <p:nvPr/>
        </p:nvGrpSpPr>
        <p:grpSpPr>
          <a:xfrm>
            <a:off x="1028700" y="2514420"/>
            <a:ext cx="8402020" cy="419100"/>
            <a:chOff x="0" y="0"/>
            <a:chExt cx="11202694" cy="558800"/>
          </a:xfrm>
        </p:grpSpPr>
        <p:sp>
          <p:nvSpPr>
            <p:cNvPr id="13" name="TextBox 13"/>
            <p:cNvSpPr txBox="1"/>
            <p:nvPr/>
          </p:nvSpPr>
          <p:spPr>
            <a:xfrm>
              <a:off x="3260017" y="73237"/>
              <a:ext cx="7942677" cy="393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2342494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2015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3771720"/>
            <a:ext cx="8402020" cy="419100"/>
            <a:chOff x="0" y="0"/>
            <a:chExt cx="11202694" cy="558800"/>
          </a:xfrm>
        </p:grpSpPr>
        <p:sp>
          <p:nvSpPr>
            <p:cNvPr id="16" name="TextBox 16"/>
            <p:cNvSpPr txBox="1"/>
            <p:nvPr/>
          </p:nvSpPr>
          <p:spPr>
            <a:xfrm>
              <a:off x="3260017" y="73237"/>
              <a:ext cx="7942677" cy="393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2342494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2016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5105220"/>
            <a:ext cx="8402020" cy="419100"/>
            <a:chOff x="0" y="0"/>
            <a:chExt cx="11202694" cy="558800"/>
          </a:xfrm>
        </p:grpSpPr>
        <p:sp>
          <p:nvSpPr>
            <p:cNvPr id="19" name="TextBox 19"/>
            <p:cNvSpPr txBox="1"/>
            <p:nvPr/>
          </p:nvSpPr>
          <p:spPr>
            <a:xfrm>
              <a:off x="3260017" y="73237"/>
              <a:ext cx="7942677" cy="393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2342494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2017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28700" y="6362520"/>
            <a:ext cx="8402020" cy="419100"/>
            <a:chOff x="0" y="0"/>
            <a:chExt cx="11202694" cy="558800"/>
          </a:xfrm>
        </p:grpSpPr>
        <p:sp>
          <p:nvSpPr>
            <p:cNvPr id="22" name="TextBox 22"/>
            <p:cNvSpPr txBox="1"/>
            <p:nvPr/>
          </p:nvSpPr>
          <p:spPr>
            <a:xfrm>
              <a:off x="3260017" y="73237"/>
              <a:ext cx="7942677" cy="393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2342494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2018</a:t>
              </a:r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703879" y="2895420"/>
            <a:ext cx="6555421" cy="3634570"/>
            <a:chOff x="0" y="0"/>
            <a:chExt cx="8740562" cy="4846093"/>
          </a:xfrm>
        </p:grpSpPr>
        <p:sp>
          <p:nvSpPr>
            <p:cNvPr id="28" name="TextBox 28"/>
            <p:cNvSpPr txBox="1"/>
            <p:nvPr/>
          </p:nvSpPr>
          <p:spPr>
            <a:xfrm>
              <a:off x="0" y="133350"/>
              <a:ext cx="8740562" cy="3514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080"/>
                </a:lnSpc>
              </a:pPr>
              <a:r>
                <a:rPr lang="en-US" sz="9600" spc="-480">
                  <a:solidFill>
                    <a:srgbClr val="1D2B42"/>
                  </a:solidFill>
                  <a:latin typeface="Inter Bold"/>
                </a:rPr>
                <a:t>Branding milestones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4138491"/>
              <a:ext cx="8740562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80"/>
                </a:lnSpc>
              </a:pPr>
              <a:r>
                <a:rPr lang="en-US" sz="3200">
                  <a:solidFill>
                    <a:srgbClr val="1D2B42"/>
                  </a:solidFill>
                  <a:latin typeface="HK Grotesk Light"/>
                </a:rPr>
                <a:t>Timeline of significant events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409700" y="1702944"/>
            <a:ext cx="6432993" cy="2084882"/>
            <a:chOff x="0" y="0"/>
            <a:chExt cx="8577324" cy="2779842"/>
          </a:xfrm>
        </p:grpSpPr>
        <p:sp>
          <p:nvSpPr>
            <p:cNvPr id="6" name="AutoShape 6"/>
            <p:cNvSpPr/>
            <p:nvPr/>
          </p:nvSpPr>
          <p:spPr>
            <a:xfrm>
              <a:off x="34500" y="963906"/>
              <a:ext cx="8508323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8577324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Our Logo Then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317437"/>
              <a:ext cx="8527959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33054" y="5582254"/>
            <a:ext cx="2394934" cy="2325716"/>
            <a:chOff x="0" y="0"/>
            <a:chExt cx="3193246" cy="3100955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87462" y="0"/>
              <a:ext cx="2218321" cy="2218321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0" y="2535762"/>
              <a:ext cx="3193246" cy="565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19"/>
                </a:lnSpc>
              </a:pPr>
              <a:r>
                <a:rPr lang="en-US" sz="2513" spc="-5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54575" y="4799534"/>
            <a:ext cx="16230600" cy="9525"/>
          </a:xfrm>
          <a:prstGeom prst="rect">
            <a:avLst/>
          </a:prstGeom>
          <a:solidFill>
            <a:srgbClr val="D5D8DB"/>
          </a:solidFill>
        </p:spPr>
      </p:sp>
      <p:grpSp>
        <p:nvGrpSpPr>
          <p:cNvPr id="13" name="Group 13"/>
          <p:cNvGrpSpPr/>
          <p:nvPr/>
        </p:nvGrpSpPr>
        <p:grpSpPr>
          <a:xfrm>
            <a:off x="1409700" y="5702671"/>
            <a:ext cx="6432993" cy="2084882"/>
            <a:chOff x="0" y="0"/>
            <a:chExt cx="8577324" cy="2779842"/>
          </a:xfrm>
        </p:grpSpPr>
        <p:sp>
          <p:nvSpPr>
            <p:cNvPr id="14" name="AutoShape 14"/>
            <p:cNvSpPr/>
            <p:nvPr/>
          </p:nvSpPr>
          <p:spPr>
            <a:xfrm>
              <a:off x="34500" y="963906"/>
              <a:ext cx="8508323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8577324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Our Logo Now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317437"/>
              <a:ext cx="8527959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533054" y="1582527"/>
            <a:ext cx="2394934" cy="2325716"/>
            <a:chOff x="0" y="0"/>
            <a:chExt cx="3193246" cy="3100955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467748" y="0"/>
              <a:ext cx="2215033" cy="2211902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0" y="2535762"/>
              <a:ext cx="3193246" cy="565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19"/>
                </a:lnSpc>
              </a:pPr>
              <a:r>
                <a:rPr lang="en-US" sz="2513" spc="-5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11/26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028700" y="7292989"/>
            <a:ext cx="16230600" cy="9525"/>
          </a:xfrm>
          <a:prstGeom prst="rect">
            <a:avLst/>
          </a:prstGeom>
          <a:solidFill>
            <a:srgbClr val="D5D8DB"/>
          </a:solid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990728" y="1365334"/>
            <a:ext cx="8159488" cy="4680184"/>
            <a:chOff x="0" y="0"/>
            <a:chExt cx="7981950" cy="4578350"/>
          </a:xfrm>
        </p:grpSpPr>
        <p:sp>
          <p:nvSpPr>
            <p:cNvPr id="7" name="Freeform 7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D5D8DB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solidFill>
              <a:srgbClr val="1D2B42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1873005" y="2494942"/>
            <a:ext cx="2394934" cy="2325716"/>
            <a:chOff x="0" y="0"/>
            <a:chExt cx="3193246" cy="3100955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87462" y="0"/>
              <a:ext cx="2218321" cy="2218321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0" y="2535762"/>
              <a:ext cx="3193246" cy="565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19"/>
                </a:lnSpc>
              </a:pPr>
              <a:r>
                <a:rPr lang="en-US" sz="2513" spc="-5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12/26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91872" y="7654060"/>
            <a:ext cx="7858344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D5D8DB"/>
                </a:solidFill>
                <a:latin typeface="HK Grotesk Light"/>
              </a:rPr>
              <a:t>Primary Logotype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28700" y="1839961"/>
            <a:ext cx="7064923" cy="3730929"/>
            <a:chOff x="0" y="0"/>
            <a:chExt cx="9419898" cy="4974572"/>
          </a:xfrm>
        </p:grpSpPr>
        <p:sp>
          <p:nvSpPr>
            <p:cNvPr id="20" name="TextBox 20"/>
            <p:cNvSpPr txBox="1"/>
            <p:nvPr/>
          </p:nvSpPr>
          <p:spPr>
            <a:xfrm>
              <a:off x="0" y="133350"/>
              <a:ext cx="9419898" cy="1812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0080"/>
                </a:lnSpc>
              </a:pPr>
              <a:r>
                <a:rPr lang="en-US" sz="9600" spc="-480">
                  <a:solidFill>
                    <a:srgbClr val="D5D8DB"/>
                  </a:solidFill>
                  <a:latin typeface="Inter Bold"/>
                </a:rPr>
                <a:t>Logo Usage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521567"/>
              <a:ext cx="8362004" cy="245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01/05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85315" y="1128713"/>
            <a:ext cx="11074800" cy="6644581"/>
            <a:chOff x="-57847" y="133351"/>
            <a:chExt cx="14766400" cy="8859441"/>
          </a:xfrm>
        </p:grpSpPr>
        <p:sp>
          <p:nvSpPr>
            <p:cNvPr id="10" name="AutoShape 10"/>
            <p:cNvSpPr/>
            <p:nvPr/>
          </p:nvSpPr>
          <p:spPr>
            <a:xfrm>
              <a:off x="0" y="2270278"/>
              <a:ext cx="13980188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33351"/>
              <a:ext cx="14708553" cy="1726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80"/>
                </a:lnSpc>
              </a:pPr>
              <a:r>
                <a:rPr lang="en-US" sz="9600" spc="-480">
                  <a:solidFill>
                    <a:srgbClr val="1D2B42"/>
                  </a:solidFill>
                  <a:latin typeface="Inter Bold"/>
                </a:rPr>
                <a:t>Introduction</a:t>
              </a:r>
              <a:endParaRPr lang="en-US" sz="9600" spc="-480" dirty="0">
                <a:solidFill>
                  <a:srgbClr val="1D2B42"/>
                </a:solidFill>
                <a:latin typeface="Inter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248562"/>
              <a:ext cx="13980188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Why choose  the Autoserved challenge?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477308"/>
              <a:ext cx="13980188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How did we apply the learnings from the bootcamp?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706053"/>
              <a:ext cx="13980188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What topics we wanted to emphasize?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57847" y="4095526"/>
              <a:ext cx="13980188" cy="479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There is an opportunity to help a client with their business problem.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079013"/>
              <a:ext cx="13980188" cy="960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dirty="0">
                  <a:solidFill>
                    <a:srgbClr val="1D2B42"/>
                  </a:solidFill>
                  <a:latin typeface="HK Grotesk Light"/>
                </a:rPr>
                <a:t>We used the </a:t>
              </a:r>
              <a:r>
                <a:rPr lang="en-US" b="1" dirty="0">
                  <a:solidFill>
                    <a:srgbClr val="1D2B42"/>
                  </a:solidFill>
                  <a:latin typeface="HK Grotesk Light"/>
                </a:rPr>
                <a:t>business skills </a:t>
              </a:r>
              <a:r>
                <a:rPr lang="en-US" dirty="0">
                  <a:solidFill>
                    <a:srgbClr val="1D2B42"/>
                  </a:solidFill>
                  <a:latin typeface="HK Grotesk Light"/>
                </a:rPr>
                <a:t>taught in framing the problem and brainstorming of possible solutions. Furthermore, our understanding of </a:t>
              </a:r>
              <a:r>
                <a:rPr lang="en-US" b="1" dirty="0">
                  <a:solidFill>
                    <a:srgbClr val="1D2B42"/>
                  </a:solidFill>
                  <a:latin typeface="HK Grotesk Light"/>
                </a:rPr>
                <a:t>classification modeling </a:t>
              </a:r>
              <a:r>
                <a:rPr lang="en-US" dirty="0">
                  <a:solidFill>
                    <a:srgbClr val="1D2B42"/>
                  </a:solidFill>
                  <a:latin typeface="HK Grotesk Light"/>
                </a:rPr>
                <a:t>aided in the development of our solutions.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513259"/>
              <a:ext cx="13980188" cy="479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Data Cleaning &amp; Dealing with Imbalanced Dataset.</a:t>
              </a: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0" y="5064353"/>
              <a:ext cx="13980188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0" y="7293098"/>
              <a:ext cx="13980188" cy="12700"/>
            </a:xfrm>
            <a:prstGeom prst="rect">
              <a:avLst/>
            </a:prstGeom>
            <a:solidFill>
              <a:srgbClr val="1D2B42"/>
            </a:solidFill>
          </p:spPr>
        </p:sp>
      </p:grpSp>
      <p:pic>
        <p:nvPicPr>
          <p:cNvPr id="3076" name="Picture 4" descr="Eskwelabs Data for Good Scholarship | Edukasyon PH">
            <a:extLst>
              <a:ext uri="{FF2B5EF4-FFF2-40B4-BE49-F238E27FC236}">
                <a16:creationId xmlns:a16="http://schemas.microsoft.com/office/drawing/2014/main" xmlns="" id="{517D6042-51A5-4AAD-8499-4FEDE5199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1" b="35943"/>
          <a:stretch/>
        </p:blipFill>
        <p:spPr bwMode="auto">
          <a:xfrm>
            <a:off x="12060115" y="2935051"/>
            <a:ext cx="5676900" cy="171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utoServed - Your Personal Car Maintenance Advisor">
            <a:extLst>
              <a:ext uri="{FF2B5EF4-FFF2-40B4-BE49-F238E27FC236}">
                <a16:creationId xmlns:a16="http://schemas.microsoft.com/office/drawing/2014/main" xmlns="" id="{09D7AD3A-580C-4353-A9F3-CA4BA0847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0115" y="5127077"/>
            <a:ext cx="5592994" cy="313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C700A1C-90A9-4A63-89D9-04C7854B8461}"/>
              </a:ext>
            </a:extLst>
          </p:cNvPr>
          <p:cNvSpPr txBox="1"/>
          <p:nvPr/>
        </p:nvSpPr>
        <p:spPr>
          <a:xfrm>
            <a:off x="13022988" y="5067300"/>
            <a:ext cx="3810000" cy="50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6000" dirty="0">
                <a:solidFill>
                  <a:srgbClr val="1D2B42"/>
                </a:solidFill>
                <a:latin typeface="Inter Bold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83742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01/25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1039988" y="984598"/>
            <a:ext cx="6219312" cy="6411542"/>
            <a:chOff x="0" y="0"/>
            <a:chExt cx="8292417" cy="8548723"/>
          </a:xfrm>
        </p:grpSpPr>
        <p:sp>
          <p:nvSpPr>
            <p:cNvPr id="9" name="TextBox 9"/>
            <p:cNvSpPr txBox="1"/>
            <p:nvPr/>
          </p:nvSpPr>
          <p:spPr>
            <a:xfrm>
              <a:off x="0" y="133350"/>
              <a:ext cx="8292417" cy="3514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080"/>
                </a:lnSpc>
              </a:pPr>
              <a:r>
                <a:rPr lang="en-US" sz="9600" spc="-480">
                  <a:solidFill>
                    <a:srgbClr val="1D2B42"/>
                  </a:solidFill>
                  <a:latin typeface="Inter Bold"/>
                </a:rPr>
                <a:t>Color Guidance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456644"/>
              <a:ext cx="829241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80"/>
                </a:lnSpc>
              </a:pPr>
              <a:r>
                <a:rPr lang="en-US" sz="3200">
                  <a:solidFill>
                    <a:srgbClr val="1D2B42"/>
                  </a:solidFill>
                  <a:latin typeface="HK Grotesk Light"/>
                </a:rPr>
                <a:t>How to use our brand colors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095718"/>
              <a:ext cx="8292417" cy="245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 Most of the time, they’re presented before an audience. It serves a variety of purposes, making them powerful tools for convincing and teaching.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4108887"/>
              <a:ext cx="8235674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0" y="5532503"/>
              <a:ext cx="8235674" cy="12700"/>
            </a:xfrm>
            <a:prstGeom prst="rect">
              <a:avLst/>
            </a:prstGeom>
            <a:solidFill>
              <a:srgbClr val="1D2B42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 l="17525" r="17525"/>
          <a:stretch>
            <a:fillRect/>
          </a:stretch>
        </p:blipFill>
        <p:spPr>
          <a:xfrm>
            <a:off x="-172151" y="-130210"/>
            <a:ext cx="10067852" cy="8729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15/26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1028700"/>
            <a:ext cx="4429317" cy="3397027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9" name="AutoShape 9"/>
          <p:cNvSpPr/>
          <p:nvPr/>
        </p:nvSpPr>
        <p:spPr>
          <a:xfrm>
            <a:off x="6929342" y="1028700"/>
            <a:ext cx="4429317" cy="3397027"/>
          </a:xfrm>
          <a:prstGeom prst="rect">
            <a:avLst/>
          </a:prstGeom>
          <a:solidFill>
            <a:srgbClr val="1D2B42">
              <a:alpha val="9803"/>
            </a:srgbClr>
          </a:solidFill>
        </p:spPr>
      </p:sp>
      <p:sp>
        <p:nvSpPr>
          <p:cNvPr id="10" name="AutoShape 10"/>
          <p:cNvSpPr/>
          <p:nvPr/>
        </p:nvSpPr>
        <p:spPr>
          <a:xfrm>
            <a:off x="12829983" y="1028700"/>
            <a:ext cx="4429317" cy="3397027"/>
          </a:xfrm>
          <a:prstGeom prst="rect">
            <a:avLst/>
          </a:prstGeom>
          <a:solidFill>
            <a:srgbClr val="1D2B42">
              <a:alpha val="40000"/>
            </a:srgbClr>
          </a:solidFill>
        </p:spPr>
      </p:sp>
      <p:grpSp>
        <p:nvGrpSpPr>
          <p:cNvPr id="11" name="Group 11"/>
          <p:cNvGrpSpPr/>
          <p:nvPr/>
        </p:nvGrpSpPr>
        <p:grpSpPr>
          <a:xfrm>
            <a:off x="2272262" y="1822806"/>
            <a:ext cx="1942192" cy="1904066"/>
            <a:chOff x="0" y="0"/>
            <a:chExt cx="2589589" cy="253875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95312" y="0"/>
              <a:ext cx="1798966" cy="1798966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0" y="2079127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4932553"/>
            <a:ext cx="4429317" cy="3011539"/>
            <a:chOff x="0" y="0"/>
            <a:chExt cx="5905755" cy="4015385"/>
          </a:xfrm>
        </p:grpSpPr>
        <p:sp>
          <p:nvSpPr>
            <p:cNvPr id="15" name="AutoShape 15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Primary Palette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057680"/>
              <a:ext cx="5905755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13729"/>
              <a:ext cx="5905755" cy="39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#d5d8db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29342" y="4932553"/>
            <a:ext cx="4429317" cy="3011539"/>
            <a:chOff x="0" y="0"/>
            <a:chExt cx="5905755" cy="4015385"/>
          </a:xfrm>
        </p:grpSpPr>
        <p:sp>
          <p:nvSpPr>
            <p:cNvPr id="20" name="AutoShape 20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Secondary Palette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057680"/>
              <a:ext cx="5905755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13729"/>
              <a:ext cx="5905755" cy="39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#1d2b42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29983" y="4932553"/>
            <a:ext cx="4429317" cy="3011539"/>
            <a:chOff x="0" y="0"/>
            <a:chExt cx="5905755" cy="4015385"/>
          </a:xfrm>
        </p:grpSpPr>
        <p:sp>
          <p:nvSpPr>
            <p:cNvPr id="25" name="AutoShape 25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Colors in Use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057680"/>
              <a:ext cx="5905755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713729"/>
              <a:ext cx="5905755" cy="39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#d5d8db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475158" y="1897256"/>
            <a:ext cx="3000910" cy="674612"/>
            <a:chOff x="0" y="0"/>
            <a:chExt cx="4001214" cy="899483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99483" cy="899483"/>
            </a:xfrm>
            <a:prstGeom prst="rect">
              <a:avLst/>
            </a:prstGeom>
          </p:spPr>
        </p:pic>
        <p:sp>
          <p:nvSpPr>
            <p:cNvPr id="31" name="TextBox 31"/>
            <p:cNvSpPr txBox="1"/>
            <p:nvPr/>
          </p:nvSpPr>
          <p:spPr>
            <a:xfrm>
              <a:off x="1411624" y="196115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172904" y="1822806"/>
            <a:ext cx="1942192" cy="1904066"/>
            <a:chOff x="0" y="0"/>
            <a:chExt cx="2589589" cy="2538754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95312" y="0"/>
              <a:ext cx="1798966" cy="1798966"/>
            </a:xfrm>
            <a:prstGeom prst="rect">
              <a:avLst/>
            </a:prstGeom>
          </p:spPr>
        </p:pic>
        <p:sp>
          <p:nvSpPr>
            <p:cNvPr id="34" name="TextBox 34"/>
            <p:cNvSpPr txBox="1"/>
            <p:nvPr/>
          </p:nvSpPr>
          <p:spPr>
            <a:xfrm>
              <a:off x="0" y="2079127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1D2B42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475158" y="2977809"/>
            <a:ext cx="3000910" cy="674612"/>
            <a:chOff x="0" y="0"/>
            <a:chExt cx="4001214" cy="899483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99483" cy="899483"/>
            </a:xfrm>
            <a:prstGeom prst="rect">
              <a:avLst/>
            </a:prstGeom>
          </p:spPr>
        </p:pic>
        <p:sp>
          <p:nvSpPr>
            <p:cNvPr id="37" name="TextBox 37"/>
            <p:cNvSpPr txBox="1"/>
            <p:nvPr/>
          </p:nvSpPr>
          <p:spPr>
            <a:xfrm>
              <a:off x="1411624" y="196115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1D2B42"/>
                  </a:solidFill>
                  <a:latin typeface="Inter Bold"/>
                </a:rPr>
                <a:t>The Audios Co.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16/26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709399"/>
            <a:ext cx="7426477" cy="367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D5D8DB"/>
                </a:solidFill>
                <a:latin typeface="Inter Bold"/>
              </a:rPr>
              <a:t>ALBUM ARTWORK GUIDELINES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768565" y="820547"/>
            <a:ext cx="3050427" cy="2950464"/>
            <a:chOff x="0" y="0"/>
            <a:chExt cx="4067236" cy="3933952"/>
          </a:xfrm>
        </p:grpSpPr>
        <p:sp>
          <p:nvSpPr>
            <p:cNvPr id="10" name="AutoShape 10"/>
            <p:cNvSpPr/>
            <p:nvPr/>
          </p:nvSpPr>
          <p:spPr>
            <a:xfrm>
              <a:off x="0" y="1524000"/>
              <a:ext cx="4067236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915075"/>
              <a:ext cx="4067236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4067236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The band's</a:t>
              </a:r>
            </a:p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vision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208873" y="820547"/>
            <a:ext cx="3050427" cy="2950464"/>
            <a:chOff x="0" y="0"/>
            <a:chExt cx="4067236" cy="3933952"/>
          </a:xfrm>
        </p:grpSpPr>
        <p:sp>
          <p:nvSpPr>
            <p:cNvPr id="14" name="AutoShape 14"/>
            <p:cNvSpPr/>
            <p:nvPr/>
          </p:nvSpPr>
          <p:spPr>
            <a:xfrm>
              <a:off x="0" y="1524000"/>
              <a:ext cx="4067236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915075"/>
              <a:ext cx="4067236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mre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4067236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Color </a:t>
              </a:r>
            </a:p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selection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68565" y="4607035"/>
            <a:ext cx="3050427" cy="2950464"/>
            <a:chOff x="0" y="0"/>
            <a:chExt cx="4067236" cy="3933952"/>
          </a:xfrm>
        </p:grpSpPr>
        <p:sp>
          <p:nvSpPr>
            <p:cNvPr id="18" name="AutoShape 18"/>
            <p:cNvSpPr/>
            <p:nvPr/>
          </p:nvSpPr>
          <p:spPr>
            <a:xfrm>
              <a:off x="0" y="1524000"/>
              <a:ext cx="4067236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1915075"/>
              <a:ext cx="4067236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4067236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Imagery </a:t>
              </a:r>
            </a:p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and style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208873" y="4607035"/>
            <a:ext cx="3050427" cy="2950464"/>
            <a:chOff x="0" y="0"/>
            <a:chExt cx="4067236" cy="3933952"/>
          </a:xfrm>
        </p:grpSpPr>
        <p:sp>
          <p:nvSpPr>
            <p:cNvPr id="22" name="AutoShape 22"/>
            <p:cNvSpPr/>
            <p:nvPr/>
          </p:nvSpPr>
          <p:spPr>
            <a:xfrm>
              <a:off x="0" y="1524000"/>
              <a:ext cx="4067236" cy="12700"/>
            </a:xfrm>
            <a:prstGeom prst="rect">
              <a:avLst/>
            </a:prstGeom>
            <a:solidFill>
              <a:srgbClr val="D5D8D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1915075"/>
              <a:ext cx="4067236" cy="201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mre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4067236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Album </a:t>
              </a:r>
            </a:p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D5D8DB"/>
                  </a:solidFill>
                  <a:latin typeface="Inter Bold"/>
                </a:rPr>
                <a:t>details</a:t>
              </a:r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D5D8DB"/>
                </a:solidFill>
                <a:latin typeface="Inter Bold"/>
              </a:rPr>
              <a:t>The Audios Co.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17/27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8" name="AutoShape 8"/>
          <p:cNvSpPr/>
          <p:nvPr/>
        </p:nvSpPr>
        <p:spPr>
          <a:xfrm>
            <a:off x="1101634" y="4030709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9" name="TextBox 9"/>
          <p:cNvSpPr txBox="1"/>
          <p:nvPr/>
        </p:nvSpPr>
        <p:spPr>
          <a:xfrm>
            <a:off x="13465723" y="2564336"/>
            <a:ext cx="3755615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1D2B42"/>
                </a:solidFill>
                <a:latin typeface="HK Grotesk Light"/>
              </a:rPr>
              <a:t>Type family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1634" y="2217944"/>
            <a:ext cx="10885489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9600" spc="-480">
                <a:solidFill>
                  <a:srgbClr val="1D2B42"/>
                </a:solidFill>
                <a:latin typeface="Inter Bold"/>
              </a:rPr>
              <a:t>Typography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81046" y="4724625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Cc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81046" y="5270469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Ii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81046" y="5816314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Oo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81046" y="6362158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Uu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53661" y="4724625"/>
            <a:ext cx="83334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Dd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53661" y="5270469"/>
            <a:ext cx="83334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Jj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153661" y="5816314"/>
            <a:ext cx="83334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Pp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153661" y="6362158"/>
            <a:ext cx="83334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Vv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343530" y="4724625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Ee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343530" y="5270469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Kk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43530" y="5816314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Qq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343530" y="6362158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Ww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516145" y="4724625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Ff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516145" y="5270469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Ll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516145" y="5816314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Rr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516145" y="6362158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Xx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635816" y="4724625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 u="none">
                <a:solidFill>
                  <a:srgbClr val="1D2B42"/>
                </a:solidFill>
                <a:latin typeface="Inter Bold"/>
              </a:rPr>
              <a:t>Aa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635816" y="5270469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Gg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635816" y="5816314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Mm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35816" y="6362158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Ss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635816" y="6908003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Yy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808431" y="4724625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Bb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808431" y="5270469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Hh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808431" y="5816314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Nn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808431" y="6362158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Tt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808431" y="6908003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Zz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982294" y="6908003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00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153661" y="6908003"/>
            <a:ext cx="83334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01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343530" y="6908003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6516145" y="6908003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635816" y="7453847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808431" y="7453847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05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982294" y="7453847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06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153661" y="7453847"/>
            <a:ext cx="83334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07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5343530" y="7453847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08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6516145" y="7453847"/>
            <a:ext cx="81608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09</a:t>
            </a:r>
          </a:p>
        </p:txBody>
      </p:sp>
      <p:pic>
        <p:nvPicPr>
          <p:cNvPr id="47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sp>
        <p:nvSpPr>
          <p:cNvPr id="50" name="AutoShape 50"/>
          <p:cNvSpPr/>
          <p:nvPr/>
        </p:nvSpPr>
        <p:spPr>
          <a:xfrm>
            <a:off x="1028700" y="1758869"/>
            <a:ext cx="16230600" cy="9525"/>
          </a:xfrm>
          <a:prstGeom prst="rect">
            <a:avLst/>
          </a:prstGeom>
          <a:solidFill>
            <a:srgbClr val="1D2B42"/>
          </a:solidFill>
        </p:spPr>
      </p:sp>
      <p:grpSp>
        <p:nvGrpSpPr>
          <p:cNvPr id="51" name="Group 51"/>
          <p:cNvGrpSpPr/>
          <p:nvPr/>
        </p:nvGrpSpPr>
        <p:grpSpPr>
          <a:xfrm>
            <a:off x="1316593" y="4620348"/>
            <a:ext cx="4429317" cy="3218944"/>
            <a:chOff x="0" y="0"/>
            <a:chExt cx="5905755" cy="4291926"/>
          </a:xfrm>
        </p:grpSpPr>
        <p:sp>
          <p:nvSpPr>
            <p:cNvPr id="52" name="TextBox 52"/>
            <p:cNvSpPr txBox="1"/>
            <p:nvPr/>
          </p:nvSpPr>
          <p:spPr>
            <a:xfrm>
              <a:off x="0" y="333375"/>
              <a:ext cx="5905755" cy="3318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8000"/>
                </a:lnSpc>
                <a:spcBef>
                  <a:spcPct val="0"/>
                </a:spcBef>
              </a:pPr>
              <a:r>
                <a:rPr lang="en-US" sz="18000" u="none">
                  <a:solidFill>
                    <a:srgbClr val="1D2B42"/>
                  </a:solidFill>
                  <a:latin typeface="Inter Bold"/>
                </a:rPr>
                <a:t>Aa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3723601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Inter bold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49629" y="5276850"/>
            <a:ext cx="13388743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9600" spc="-480">
                <a:solidFill>
                  <a:srgbClr val="D5D8DB"/>
                </a:solidFill>
                <a:latin typeface="Inter Bold"/>
              </a:rPr>
              <a:t>Typography Guidelines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18/26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D5D8DB"/>
                </a:solidFill>
                <a:latin typeface="Inter Bold"/>
              </a:rPr>
              <a:t>The Audios Co.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2466354"/>
            <a:ext cx="16230600" cy="988060"/>
            <a:chOff x="0" y="0"/>
            <a:chExt cx="21640800" cy="1317413"/>
          </a:xfrm>
        </p:grpSpPr>
        <p:sp>
          <p:nvSpPr>
            <p:cNvPr id="13" name="TextBox 13"/>
            <p:cNvSpPr txBox="1"/>
            <p:nvPr/>
          </p:nvSpPr>
          <p:spPr>
            <a:xfrm>
              <a:off x="2295842" y="-66675"/>
              <a:ext cx="1704911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Things to keep in mind</a:t>
              </a: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0" y="1304713"/>
              <a:ext cx="21640800" cy="12700"/>
            </a:xfrm>
            <a:prstGeom prst="rect">
              <a:avLst/>
            </a:prstGeom>
            <a:solidFill>
              <a:srgbClr val="D5D8DB"/>
            </a:solidFill>
          </p:spPr>
        </p:sp>
      </p:grpSp>
      <p:sp>
        <p:nvSpPr>
          <p:cNvPr id="15" name="AutoShape 15"/>
          <p:cNvSpPr/>
          <p:nvPr/>
        </p:nvSpPr>
        <p:spPr>
          <a:xfrm>
            <a:off x="1028700" y="1958989"/>
            <a:ext cx="16230600" cy="9525"/>
          </a:xfrm>
          <a:prstGeom prst="rect">
            <a:avLst/>
          </a:prstGeom>
          <a:solidFill>
            <a:srgbClr val="D5D8DB"/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19/26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5734610"/>
            <a:ext cx="4934722" cy="2171642"/>
            <a:chOff x="0" y="0"/>
            <a:chExt cx="6579630" cy="2895523"/>
          </a:xfrm>
        </p:grpSpPr>
        <p:sp>
          <p:nvSpPr>
            <p:cNvPr id="9" name="AutoShape 9"/>
            <p:cNvSpPr/>
            <p:nvPr/>
          </p:nvSpPr>
          <p:spPr>
            <a:xfrm>
              <a:off x="0" y="948316"/>
              <a:ext cx="6579630" cy="12877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433118"/>
              <a:ext cx="6579630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6579630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Font Size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76639" y="5734610"/>
            <a:ext cx="4934722" cy="2171642"/>
            <a:chOff x="0" y="0"/>
            <a:chExt cx="6579630" cy="289552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433118"/>
              <a:ext cx="6579630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6579630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Tracking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948316"/>
              <a:ext cx="6579630" cy="12877"/>
            </a:xfrm>
            <a:prstGeom prst="rect">
              <a:avLst/>
            </a:prstGeom>
            <a:solidFill>
              <a:srgbClr val="1D2B42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2324335" y="5734610"/>
            <a:ext cx="4934965" cy="2171642"/>
            <a:chOff x="0" y="0"/>
            <a:chExt cx="6579954" cy="2895523"/>
          </a:xfrm>
        </p:grpSpPr>
        <p:sp>
          <p:nvSpPr>
            <p:cNvPr id="17" name="TextBox 17"/>
            <p:cNvSpPr txBox="1"/>
            <p:nvPr/>
          </p:nvSpPr>
          <p:spPr>
            <a:xfrm>
              <a:off x="324" y="1433118"/>
              <a:ext cx="6579630" cy="1462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24" y="-9525"/>
              <a:ext cx="6579630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Leading</a:t>
              </a:r>
            </a:p>
          </p:txBody>
        </p:sp>
        <p:sp>
          <p:nvSpPr>
            <p:cNvPr id="19" name="AutoShape 19"/>
            <p:cNvSpPr/>
            <p:nvPr/>
          </p:nvSpPr>
          <p:spPr>
            <a:xfrm>
              <a:off x="0" y="948316"/>
              <a:ext cx="6579630" cy="12877"/>
            </a:xfrm>
            <a:prstGeom prst="rect">
              <a:avLst/>
            </a:prstGeom>
            <a:solidFill>
              <a:srgbClr val="1D2B42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5400000">
            <a:off x="7148888" y="-4813945"/>
            <a:ext cx="3990225" cy="15924666"/>
            <a:chOff x="0" y="0"/>
            <a:chExt cx="3290570" cy="32956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327809" cy="18673625"/>
            </a:xfrm>
            <a:custGeom>
              <a:avLst/>
              <a:gdLst/>
              <a:ahLst/>
              <a:cxnLst/>
              <a:rect l="l" t="t" r="r" b="b"/>
              <a:pathLst>
                <a:path w="5327809" h="18673625">
                  <a:moveTo>
                    <a:pt x="5327809" y="65550"/>
                  </a:moveTo>
                  <a:lnTo>
                    <a:pt x="0" y="65550"/>
                  </a:lnTo>
                  <a:lnTo>
                    <a:pt x="0" y="0"/>
                  </a:lnTo>
                  <a:lnTo>
                    <a:pt x="5327809" y="0"/>
                  </a:lnTo>
                  <a:lnTo>
                    <a:pt x="5327809" y="65550"/>
                  </a:lnTo>
                  <a:close/>
                  <a:moveTo>
                    <a:pt x="5327809" y="2654785"/>
                  </a:moveTo>
                  <a:lnTo>
                    <a:pt x="0" y="2654785"/>
                  </a:lnTo>
                  <a:lnTo>
                    <a:pt x="0" y="2720335"/>
                  </a:lnTo>
                  <a:lnTo>
                    <a:pt x="5327809" y="2720335"/>
                  </a:lnTo>
                  <a:lnTo>
                    <a:pt x="5327809" y="2654785"/>
                  </a:lnTo>
                  <a:close/>
                  <a:moveTo>
                    <a:pt x="5327809" y="5317763"/>
                  </a:moveTo>
                  <a:lnTo>
                    <a:pt x="0" y="5317763"/>
                  </a:lnTo>
                  <a:lnTo>
                    <a:pt x="0" y="5383313"/>
                  </a:lnTo>
                  <a:lnTo>
                    <a:pt x="5327809" y="5383313"/>
                  </a:lnTo>
                  <a:lnTo>
                    <a:pt x="5327809" y="5317763"/>
                  </a:lnTo>
                  <a:close/>
                  <a:moveTo>
                    <a:pt x="5327809" y="7972547"/>
                  </a:moveTo>
                  <a:lnTo>
                    <a:pt x="0" y="7972547"/>
                  </a:lnTo>
                  <a:lnTo>
                    <a:pt x="0" y="8038098"/>
                  </a:lnTo>
                  <a:lnTo>
                    <a:pt x="5327809" y="8038098"/>
                  </a:lnTo>
                  <a:lnTo>
                    <a:pt x="5327809" y="7972547"/>
                  </a:lnTo>
                  <a:close/>
                  <a:moveTo>
                    <a:pt x="5327809" y="10627332"/>
                  </a:moveTo>
                  <a:lnTo>
                    <a:pt x="0" y="10627332"/>
                  </a:lnTo>
                  <a:lnTo>
                    <a:pt x="0" y="10692882"/>
                  </a:lnTo>
                  <a:lnTo>
                    <a:pt x="5327809" y="10692882"/>
                  </a:lnTo>
                  <a:lnTo>
                    <a:pt x="5327809" y="10627332"/>
                  </a:lnTo>
                  <a:close/>
                  <a:moveTo>
                    <a:pt x="5327809" y="13290310"/>
                  </a:moveTo>
                  <a:lnTo>
                    <a:pt x="0" y="13290310"/>
                  </a:lnTo>
                  <a:lnTo>
                    <a:pt x="0" y="13355861"/>
                  </a:lnTo>
                  <a:lnTo>
                    <a:pt x="5327809" y="13355861"/>
                  </a:lnTo>
                  <a:lnTo>
                    <a:pt x="5327809" y="13290310"/>
                  </a:lnTo>
                  <a:close/>
                  <a:moveTo>
                    <a:pt x="5327809" y="15945095"/>
                  </a:moveTo>
                  <a:lnTo>
                    <a:pt x="0" y="15945095"/>
                  </a:lnTo>
                  <a:lnTo>
                    <a:pt x="0" y="16010646"/>
                  </a:lnTo>
                  <a:lnTo>
                    <a:pt x="5327809" y="16010646"/>
                  </a:lnTo>
                  <a:lnTo>
                    <a:pt x="5327809" y="15945095"/>
                  </a:lnTo>
                  <a:close/>
                  <a:moveTo>
                    <a:pt x="5327809" y="18608073"/>
                  </a:moveTo>
                  <a:lnTo>
                    <a:pt x="0" y="18608073"/>
                  </a:lnTo>
                  <a:lnTo>
                    <a:pt x="0" y="18673625"/>
                  </a:lnTo>
                  <a:lnTo>
                    <a:pt x="5327809" y="18673625"/>
                  </a:lnTo>
                  <a:lnTo>
                    <a:pt x="5327809" y="18608073"/>
                  </a:lnTo>
                  <a:close/>
                </a:path>
              </a:pathLst>
            </a:custGeom>
            <a:solidFill>
              <a:srgbClr val="1D2B42">
                <a:alpha val="9803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028700" y="1337010"/>
            <a:ext cx="16230600" cy="3622755"/>
            <a:chOff x="0" y="0"/>
            <a:chExt cx="3290570" cy="32956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671345" cy="4248124"/>
            </a:xfrm>
            <a:custGeom>
              <a:avLst/>
              <a:gdLst/>
              <a:ahLst/>
              <a:cxnLst/>
              <a:rect l="l" t="t" r="r" b="b"/>
              <a:pathLst>
                <a:path w="21671345" h="4248124">
                  <a:moveTo>
                    <a:pt x="21671345" y="14912"/>
                  </a:moveTo>
                  <a:lnTo>
                    <a:pt x="0" y="14912"/>
                  </a:lnTo>
                  <a:lnTo>
                    <a:pt x="0" y="0"/>
                  </a:lnTo>
                  <a:lnTo>
                    <a:pt x="21671345" y="0"/>
                  </a:lnTo>
                  <a:lnTo>
                    <a:pt x="21671345" y="14912"/>
                  </a:lnTo>
                  <a:close/>
                  <a:moveTo>
                    <a:pt x="21671345" y="603946"/>
                  </a:moveTo>
                  <a:lnTo>
                    <a:pt x="0" y="603946"/>
                  </a:lnTo>
                  <a:lnTo>
                    <a:pt x="0" y="618858"/>
                  </a:lnTo>
                  <a:lnTo>
                    <a:pt x="21671345" y="618858"/>
                  </a:lnTo>
                  <a:lnTo>
                    <a:pt x="21671345" y="603946"/>
                  </a:lnTo>
                  <a:close/>
                  <a:moveTo>
                    <a:pt x="21671345" y="1209755"/>
                  </a:moveTo>
                  <a:lnTo>
                    <a:pt x="0" y="1209755"/>
                  </a:lnTo>
                  <a:lnTo>
                    <a:pt x="0" y="1224668"/>
                  </a:lnTo>
                  <a:lnTo>
                    <a:pt x="21671345" y="1224668"/>
                  </a:lnTo>
                  <a:lnTo>
                    <a:pt x="21671345" y="1209755"/>
                  </a:lnTo>
                  <a:close/>
                  <a:moveTo>
                    <a:pt x="21671345" y="1813701"/>
                  </a:moveTo>
                  <a:lnTo>
                    <a:pt x="0" y="1813701"/>
                  </a:lnTo>
                  <a:lnTo>
                    <a:pt x="0" y="1828613"/>
                  </a:lnTo>
                  <a:lnTo>
                    <a:pt x="21671345" y="1828613"/>
                  </a:lnTo>
                  <a:lnTo>
                    <a:pt x="21671345" y="1813701"/>
                  </a:lnTo>
                  <a:close/>
                  <a:moveTo>
                    <a:pt x="21671345" y="2417647"/>
                  </a:moveTo>
                  <a:lnTo>
                    <a:pt x="0" y="2417647"/>
                  </a:lnTo>
                  <a:lnTo>
                    <a:pt x="0" y="2432559"/>
                  </a:lnTo>
                  <a:lnTo>
                    <a:pt x="21671345" y="2432559"/>
                  </a:lnTo>
                  <a:lnTo>
                    <a:pt x="21671345" y="2417647"/>
                  </a:lnTo>
                  <a:close/>
                  <a:moveTo>
                    <a:pt x="21671345" y="3023457"/>
                  </a:moveTo>
                  <a:lnTo>
                    <a:pt x="0" y="3023457"/>
                  </a:lnTo>
                  <a:lnTo>
                    <a:pt x="0" y="3038369"/>
                  </a:lnTo>
                  <a:lnTo>
                    <a:pt x="21671345" y="3038369"/>
                  </a:lnTo>
                  <a:lnTo>
                    <a:pt x="21671345" y="3023457"/>
                  </a:lnTo>
                  <a:close/>
                  <a:moveTo>
                    <a:pt x="21671345" y="3627402"/>
                  </a:moveTo>
                  <a:lnTo>
                    <a:pt x="0" y="3627402"/>
                  </a:lnTo>
                  <a:lnTo>
                    <a:pt x="0" y="3642314"/>
                  </a:lnTo>
                  <a:lnTo>
                    <a:pt x="21671345" y="3642314"/>
                  </a:lnTo>
                  <a:lnTo>
                    <a:pt x="21671345" y="3627402"/>
                  </a:lnTo>
                  <a:close/>
                  <a:moveTo>
                    <a:pt x="21671345" y="4233212"/>
                  </a:moveTo>
                  <a:lnTo>
                    <a:pt x="0" y="4233212"/>
                  </a:lnTo>
                  <a:lnTo>
                    <a:pt x="0" y="4248124"/>
                  </a:lnTo>
                  <a:lnTo>
                    <a:pt x="21671345" y="4248124"/>
                  </a:lnTo>
                  <a:lnTo>
                    <a:pt x="21671345" y="4233212"/>
                  </a:lnTo>
                  <a:close/>
                </a:path>
              </a:pathLst>
            </a:custGeom>
            <a:solidFill>
              <a:srgbClr val="1D2B42">
                <a:alpha val="9803"/>
              </a:srgbClr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735809" y="2124286"/>
            <a:ext cx="14816381" cy="1838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47"/>
              </a:lnSpc>
            </a:pPr>
            <a:r>
              <a:rPr lang="en-US" sz="10748" spc="-214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9278"/>
          <a:stretch>
            <a:fillRect/>
          </a:stretch>
        </p:blipFill>
        <p:spPr>
          <a:xfrm>
            <a:off x="972689" y="1028700"/>
            <a:ext cx="4126523" cy="341141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864107" y="1162050"/>
            <a:ext cx="9282948" cy="260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080"/>
              </a:lnSpc>
            </a:pPr>
            <a:r>
              <a:rPr lang="en-US" sz="9600" spc="-480">
                <a:solidFill>
                  <a:srgbClr val="D5D8DB"/>
                </a:solidFill>
                <a:latin typeface="Inter Bold"/>
              </a:rPr>
              <a:t>Typography Applications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031033" y="5268708"/>
            <a:ext cx="8164078" cy="2438940"/>
            <a:chOff x="0" y="0"/>
            <a:chExt cx="10885438" cy="3251920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10885438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80"/>
                </a:lnSpc>
              </a:pPr>
              <a:r>
                <a:rPr lang="en-US" sz="3200">
                  <a:solidFill>
                    <a:srgbClr val="D5D8DB"/>
                  </a:solidFill>
                  <a:latin typeface="HK Grotesk Light"/>
                </a:rPr>
                <a:t>Web copy and  album copy samples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94215"/>
              <a:ext cx="10885438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>
                  <a:solidFill>
                    <a:srgbClr val="D5D8DB"/>
                  </a:solidFill>
                  <a:latin typeface="HK Grotesk Light"/>
                </a:rPr>
  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20/26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 l="13144" r="13144"/>
          <a:stretch>
            <a:fillRect/>
          </a:stretch>
        </p:blipFill>
        <p:spPr>
          <a:xfrm>
            <a:off x="972689" y="4762500"/>
            <a:ext cx="4126523" cy="3411415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535496" y="2397101"/>
            <a:ext cx="3000910" cy="674612"/>
            <a:chOff x="0" y="0"/>
            <a:chExt cx="4001214" cy="899483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99483" cy="899483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1411624" y="196115"/>
              <a:ext cx="2589589" cy="45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4"/>
                </a:lnSpc>
              </a:pPr>
              <a:r>
                <a:rPr lang="en-US" sz="2038" spc="-40">
                  <a:solidFill>
                    <a:srgbClr val="D5D8DB"/>
                  </a:solidFill>
                  <a:latin typeface="Inter Bold"/>
                </a:rPr>
                <a:t>The Audios Co.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302753" y="5749403"/>
            <a:ext cx="1466396" cy="1437610"/>
            <a:chOff x="0" y="0"/>
            <a:chExt cx="1955195" cy="1916813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298469" y="0"/>
              <a:ext cx="1358257" cy="1358258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0" y="1567643"/>
              <a:ext cx="1955195" cy="349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54"/>
                </a:lnSpc>
              </a:pPr>
              <a:r>
                <a:rPr lang="en-US" sz="1539" spc="-30">
                  <a:solidFill>
                    <a:srgbClr val="1D2B42"/>
                  </a:solidFill>
                  <a:latin typeface="Inter Bold"/>
                </a:rPr>
                <a:t>The Audios Co.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38600"/>
            <a:ext cx="16230600" cy="3848100"/>
            <a:chOff x="0" y="0"/>
            <a:chExt cx="21640800" cy="51308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945" r="3945"/>
            <a:stretch>
              <a:fillRect/>
            </a:stretch>
          </p:blipFill>
          <p:spPr>
            <a:xfrm>
              <a:off x="0" y="0"/>
              <a:ext cx="7128933" cy="51308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685" r="3685"/>
            <a:stretch>
              <a:fillRect/>
            </a:stretch>
          </p:blipFill>
          <p:spPr>
            <a:xfrm>
              <a:off x="7255933" y="0"/>
              <a:ext cx="7128933" cy="51308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4003" r="4003"/>
            <a:stretch>
              <a:fillRect/>
            </a:stretch>
          </p:blipFill>
          <p:spPr>
            <a:xfrm>
              <a:off x="14511867" y="0"/>
              <a:ext cx="7128933" cy="5130800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01/25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6" name="TextBox 16"/>
          <p:cNvSpPr txBox="1"/>
          <p:nvPr/>
        </p:nvSpPr>
        <p:spPr>
          <a:xfrm>
            <a:off x="1101634" y="2703512"/>
            <a:ext cx="4356383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1D2B42"/>
                </a:solidFill>
                <a:latin typeface="HK Grotesk Light"/>
              </a:rPr>
              <a:t>Photography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48071" y="2722562"/>
            <a:ext cx="8210937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D2B42"/>
                </a:solidFill>
                <a:latin typeface="HK Grotesk Light"/>
              </a:rPr>
              <a:t>Presentations are communication tools that can be used as demonstrations, lectures, speeches, reports, and more.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22/26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9451" y="1009650"/>
            <a:ext cx="1570909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D5D8DB"/>
                </a:solidFill>
                <a:latin typeface="Inter Bold"/>
              </a:rPr>
              <a:t>GUIDE TO USING IMAGES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19616" y="4591050"/>
            <a:ext cx="16230600" cy="2514600"/>
            <a:chOff x="0" y="0"/>
            <a:chExt cx="21640800" cy="33528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t="8194" b="8194"/>
            <a:stretch>
              <a:fillRect/>
            </a:stretch>
          </p:blipFill>
          <p:spPr>
            <a:xfrm>
              <a:off x="0" y="0"/>
              <a:ext cx="7128933" cy="33528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 t="14726" b="14726"/>
            <a:stretch>
              <a:fillRect/>
            </a:stretch>
          </p:blipFill>
          <p:spPr>
            <a:xfrm>
              <a:off x="7255933" y="0"/>
              <a:ext cx="7128933" cy="33528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rcRect t="26484" b="26484"/>
            <a:stretch>
              <a:fillRect/>
            </a:stretch>
          </p:blipFill>
          <p:spPr>
            <a:xfrm>
              <a:off x="14511867" y="0"/>
              <a:ext cx="7128933" cy="33528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1289451" y="7486834"/>
            <a:ext cx="4554303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background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57764" y="7486834"/>
            <a:ext cx="4554303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white space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9451" y="3305175"/>
            <a:ext cx="4554303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9"/>
              </a:lnSpc>
            </a:pPr>
            <a:r>
              <a:rPr lang="en-US" sz="1900">
                <a:solidFill>
                  <a:srgbClr val="D5D8DB"/>
                </a:solidFill>
                <a:latin typeface="HK Grotesk Light"/>
              </a:rPr>
              <a:t>Presentations are communication tools</a:t>
            </a:r>
          </a:p>
          <a:p>
            <a:pPr algn="ctr">
              <a:lnSpc>
                <a:spcPts val="2470"/>
              </a:lnSpc>
            </a:pPr>
            <a:r>
              <a:rPr lang="en-US" sz="1900">
                <a:solidFill>
                  <a:srgbClr val="D5D8DB"/>
                </a:solidFill>
                <a:latin typeface="HK Grotesk Light"/>
              </a:rPr>
              <a:t>that can be used as demonstrations.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57764" y="3305175"/>
            <a:ext cx="4554303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9"/>
              </a:lnSpc>
            </a:pPr>
            <a:r>
              <a:rPr lang="en-US" sz="1900">
                <a:solidFill>
                  <a:srgbClr val="D5D8DB"/>
                </a:solidFill>
                <a:latin typeface="HK Grotesk Light"/>
              </a:rPr>
              <a:t>Presentations are communication tools</a:t>
            </a:r>
          </a:p>
          <a:p>
            <a:pPr algn="ctr">
              <a:lnSpc>
                <a:spcPts val="2470"/>
              </a:lnSpc>
            </a:pPr>
            <a:r>
              <a:rPr lang="en-US" sz="1900">
                <a:solidFill>
                  <a:srgbClr val="D5D8DB"/>
                </a:solidFill>
                <a:latin typeface="HK Grotesk Light"/>
              </a:rPr>
              <a:t>that can be used as demonstrations.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40721" y="3305175"/>
            <a:ext cx="4554303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9"/>
              </a:lnSpc>
            </a:pPr>
            <a:r>
              <a:rPr lang="en-US" sz="1900">
                <a:solidFill>
                  <a:srgbClr val="D5D8DB"/>
                </a:solidFill>
                <a:latin typeface="HK Grotesk Light"/>
              </a:rPr>
              <a:t>Presentations are communication tools</a:t>
            </a:r>
          </a:p>
          <a:p>
            <a:pPr algn="ctr">
              <a:lnSpc>
                <a:spcPts val="2470"/>
              </a:lnSpc>
            </a:pPr>
            <a:r>
              <a:rPr lang="en-US" sz="1900">
                <a:solidFill>
                  <a:srgbClr val="D5D8DB"/>
                </a:solidFill>
                <a:latin typeface="HK Grotesk Light"/>
              </a:rPr>
              <a:t>that can be used as demonstrations.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40721" y="7486834"/>
            <a:ext cx="4554303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Use of overlays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028700" y="2657475"/>
            <a:ext cx="16230600" cy="9525"/>
          </a:xfrm>
          <a:prstGeom prst="rect">
            <a:avLst/>
          </a:prstGeom>
          <a:solidFill>
            <a:srgbClr val="D5D8DB"/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 t="3758" b="5637"/>
          <a:stretch>
            <a:fillRect/>
          </a:stretch>
        </p:blipFill>
        <p:spPr>
          <a:xfrm>
            <a:off x="8526449" y="2657633"/>
            <a:ext cx="8732851" cy="527653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23/26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81669" y="3789045"/>
            <a:ext cx="4731868" cy="296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D2B42"/>
                </a:solidFill>
                <a:latin typeface="HK Grotesk Light"/>
              </a:rPr>
              <a:t>Presentations are communication tools that can be used as demonstrations, lectures, speeches, reports, and more.</a:t>
            </a:r>
          </a:p>
          <a:p>
            <a:pPr>
              <a:lnSpc>
                <a:spcPts val="2940"/>
              </a:lnSpc>
            </a:pPr>
            <a:endParaRPr lang="en-US" sz="2100">
              <a:solidFill>
                <a:srgbClr val="1D2B42"/>
              </a:solidFill>
              <a:latin typeface="HK Grotesk Light"/>
            </a:endParaRP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1D2B42"/>
                </a:solidFill>
                <a:latin typeface="HK Grotesk Light"/>
              </a:rPr>
              <a:t>Most of the time, they’re presented before an audience. It serves a variety of purposes, making them powerful tools for convincing and teaching.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02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/05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41157" y="5995574"/>
            <a:ext cx="4489794" cy="2080164"/>
            <a:chOff x="0" y="137440"/>
            <a:chExt cx="5986391" cy="2773552"/>
          </a:xfrm>
        </p:grpSpPr>
        <p:sp>
          <p:nvSpPr>
            <p:cNvPr id="15" name="AutoShape 15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80636" y="137440"/>
              <a:ext cx="5905755" cy="1125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700" dirty="0">
                  <a:solidFill>
                    <a:srgbClr val="1D2B42"/>
                  </a:solidFill>
                  <a:latin typeface="Inter Bold"/>
                </a:rPr>
                <a:t>Integrated Development Environment &amp; Software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16" y="1935596"/>
              <a:ext cx="5905755" cy="975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Tools that are primarily used to code and manipulate data.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41798" y="6394707"/>
            <a:ext cx="4429318" cy="1942281"/>
            <a:chOff x="-1" y="669618"/>
            <a:chExt cx="5905756" cy="2589706"/>
          </a:xfrm>
        </p:grpSpPr>
        <p:sp>
          <p:nvSpPr>
            <p:cNvPr id="20" name="AutoShape 20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-1" y="669618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Data Science Libraries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-1" y="1788065"/>
              <a:ext cx="5905755" cy="1471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Libraries that are used to perform data analysis and machine learning modeling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42439" y="6415490"/>
            <a:ext cx="4835961" cy="1751811"/>
            <a:chOff x="-1" y="697328"/>
            <a:chExt cx="6447946" cy="2335748"/>
          </a:xfrm>
        </p:grpSpPr>
        <p:sp>
          <p:nvSpPr>
            <p:cNvPr id="25" name="AutoShape 25"/>
            <p:cNvSpPr/>
            <p:nvPr/>
          </p:nvSpPr>
          <p:spPr>
            <a:xfrm>
              <a:off x="0" y="1470538"/>
              <a:ext cx="5905755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-1" y="697328"/>
              <a:ext cx="5905755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Deployment Apps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057680"/>
              <a:ext cx="6447945" cy="9753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>
                  <a:solidFill>
                    <a:srgbClr val="1D2B42"/>
                  </a:solidFill>
                  <a:latin typeface="HK Grotesk Light"/>
                </a:rPr>
                <a:t>Applications that will be used for deployment and integration of our model.</a:t>
              </a:r>
            </a:p>
          </p:txBody>
        </p:sp>
      </p:grpSp>
      <p:pic>
        <p:nvPicPr>
          <p:cNvPr id="38" name="Picture 12" descr="Install Anaconda for Machine Learning and Data Science in Python">
            <a:extLst>
              <a:ext uri="{FF2B5EF4-FFF2-40B4-BE49-F238E27FC236}">
                <a16:creationId xmlns:a16="http://schemas.microsoft.com/office/drawing/2014/main" xmlns="" id="{D9CC42D4-1DA1-416A-89C4-9BEF2ED5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23" y="2612520"/>
            <a:ext cx="2328924" cy="116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Setting up a Python Jupyter Notebook Online &amp; Working with Python on the  Cloud">
            <a:extLst>
              <a:ext uri="{FF2B5EF4-FFF2-40B4-BE49-F238E27FC236}">
                <a16:creationId xmlns:a16="http://schemas.microsoft.com/office/drawing/2014/main" xmlns="" id="{31A77B69-74FC-4D34-9C93-CB66921BA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768" y="2712605"/>
            <a:ext cx="2724158" cy="143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pandas (software) - Wikipedia">
            <a:extLst>
              <a:ext uri="{FF2B5EF4-FFF2-40B4-BE49-F238E27FC236}">
                <a16:creationId xmlns:a16="http://schemas.microsoft.com/office/drawing/2014/main" xmlns="" id="{FD12328D-995A-4602-8A5B-B2A892350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315" y="2496632"/>
            <a:ext cx="2510771" cy="101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scikit-learn - Wikipedia">
            <a:extLst>
              <a:ext uri="{FF2B5EF4-FFF2-40B4-BE49-F238E27FC236}">
                <a16:creationId xmlns:a16="http://schemas.microsoft.com/office/drawing/2014/main" xmlns="" id="{12D7DF23-ED22-41FC-9EB5-D273791F6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742" y="3772935"/>
            <a:ext cx="2089796" cy="112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oft Excel Logo Png - Ms Office Excel Logo, Transparent Png - kindpng">
            <a:extLst>
              <a:ext uri="{FF2B5EF4-FFF2-40B4-BE49-F238E27FC236}">
                <a16:creationId xmlns:a16="http://schemas.microsoft.com/office/drawing/2014/main" xmlns="" id="{76086C87-FC55-4CE1-AEC9-EBC0B8A68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78" y="4207621"/>
            <a:ext cx="2718943" cy="141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>
            <a:extLst>
              <a:ext uri="{FF2B5EF4-FFF2-40B4-BE49-F238E27FC236}">
                <a16:creationId xmlns:a16="http://schemas.microsoft.com/office/drawing/2014/main" xmlns="" id="{4FCE4D64-CA0F-4310-AB23-EE19A457BCB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52" name="TextBox 9">
            <a:extLst>
              <a:ext uri="{FF2B5EF4-FFF2-40B4-BE49-F238E27FC236}">
                <a16:creationId xmlns:a16="http://schemas.microsoft.com/office/drawing/2014/main" xmlns="" id="{D5B7F556-465C-49BD-842C-CA87448D35CA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53" name="AutoShape 7">
            <a:extLst>
              <a:ext uri="{FF2B5EF4-FFF2-40B4-BE49-F238E27FC236}">
                <a16:creationId xmlns:a16="http://schemas.microsoft.com/office/drawing/2014/main" xmlns="" id="{5F137BEA-1E7B-4C25-B2D7-3D6FFC14198C}"/>
              </a:ext>
            </a:extLst>
          </p:cNvPr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xmlns="" id="{D9EE6024-10FF-43BF-B3E8-181BA6FCA775}"/>
              </a:ext>
            </a:extLst>
          </p:cNvPr>
          <p:cNvSpPr txBox="1"/>
          <p:nvPr/>
        </p:nvSpPr>
        <p:spPr>
          <a:xfrm>
            <a:off x="12725400" y="982753"/>
            <a:ext cx="13906500" cy="1043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3200" dirty="0">
                <a:solidFill>
                  <a:srgbClr val="1D2B42"/>
                </a:solidFill>
                <a:latin typeface="Inter Bold"/>
              </a:rPr>
              <a:t>DATA SCIENCE TOOLS</a:t>
            </a:r>
          </a:p>
        </p:txBody>
      </p:sp>
      <p:pic>
        <p:nvPicPr>
          <p:cNvPr id="2062" name="Picture 14" descr="NumPy - Wikipedia">
            <a:extLst>
              <a:ext uri="{FF2B5EF4-FFF2-40B4-BE49-F238E27FC236}">
                <a16:creationId xmlns:a16="http://schemas.microsoft.com/office/drawing/2014/main" xmlns="" id="{6084A9FA-F5FD-4164-A1B4-22066FD16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218" y="2385110"/>
            <a:ext cx="2464361" cy="110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danovinda">
            <a:extLst>
              <a:ext uri="{FF2B5EF4-FFF2-40B4-BE49-F238E27FC236}">
                <a16:creationId xmlns:a16="http://schemas.microsoft.com/office/drawing/2014/main" xmlns="" id="{B54D9D36-9AE3-4FBC-81D2-4D26F5D1B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402" y="3563637"/>
            <a:ext cx="1742332" cy="174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eroku – Logos Download">
            <a:extLst>
              <a:ext uri="{FF2B5EF4-FFF2-40B4-BE49-F238E27FC236}">
                <a16:creationId xmlns:a16="http://schemas.microsoft.com/office/drawing/2014/main" xmlns="" id="{29802F82-A750-4291-9364-8EB1255F1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3259693" y="2500517"/>
            <a:ext cx="3085559" cy="92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Streamlit — Everything You Need To Know | by Stephen Kilcommins | Mar, 2021  | DataDrivenInvestor">
            <a:extLst>
              <a:ext uri="{FF2B5EF4-FFF2-40B4-BE49-F238E27FC236}">
                <a16:creationId xmlns:a16="http://schemas.microsoft.com/office/drawing/2014/main" xmlns="" id="{C8318BCF-A888-4951-832D-604014BB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5447" y="3178605"/>
            <a:ext cx="3047105" cy="182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reating a Video Chat Application using Flask and Agora.io | by Christopher  Lambert | Medium">
            <a:extLst>
              <a:ext uri="{FF2B5EF4-FFF2-40B4-BE49-F238E27FC236}">
                <a16:creationId xmlns:a16="http://schemas.microsoft.com/office/drawing/2014/main" xmlns="" id="{83C26A5A-3441-461E-B17B-7CB23A03A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062" y="4792846"/>
            <a:ext cx="2838368" cy="141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Learn Python Series (#10) - Matplotlib Part 1 — Steemit">
            <a:extLst>
              <a:ext uri="{FF2B5EF4-FFF2-40B4-BE49-F238E27FC236}">
                <a16:creationId xmlns:a16="http://schemas.microsoft.com/office/drawing/2014/main" xmlns="" id="{0FFA0C4C-2575-4798-AA83-14B9CAFCA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773" y="5209209"/>
            <a:ext cx="2869530" cy="107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23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8" name="TextBox 8"/>
          <p:cNvSpPr txBox="1"/>
          <p:nvPr/>
        </p:nvSpPr>
        <p:spPr>
          <a:xfrm>
            <a:off x="1028700" y="3268846"/>
            <a:ext cx="5326697" cy="367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D2B42"/>
                </a:solidFill>
                <a:latin typeface="Inter Bold"/>
              </a:rPr>
              <a:t>GUIDE TO USING IMAGES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24/26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131705" y="3321971"/>
            <a:ext cx="2562579" cy="3589449"/>
            <a:chOff x="0" y="0"/>
            <a:chExt cx="3416772" cy="4785932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28961" cy="1028961"/>
            </a:xfrm>
            <a:prstGeom prst="rect">
              <a:avLst/>
            </a:prstGeom>
          </p:spPr>
        </p:pic>
        <p:sp>
          <p:nvSpPr>
            <p:cNvPr id="15" name="AutoShape 15"/>
            <p:cNvSpPr/>
            <p:nvPr/>
          </p:nvSpPr>
          <p:spPr>
            <a:xfrm>
              <a:off x="0" y="1524000"/>
              <a:ext cx="3416772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3173455"/>
              <a:ext cx="3416772" cy="16124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013031"/>
              <a:ext cx="3416772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Facebook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414213" y="3321971"/>
            <a:ext cx="2562579" cy="3589449"/>
            <a:chOff x="0" y="0"/>
            <a:chExt cx="3416772" cy="4785932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08563" cy="1008563"/>
            </a:xfrm>
            <a:prstGeom prst="rect">
              <a:avLst/>
            </a:prstGeom>
          </p:spPr>
        </p:pic>
        <p:sp>
          <p:nvSpPr>
            <p:cNvPr id="20" name="AutoShape 20"/>
            <p:cNvSpPr/>
            <p:nvPr/>
          </p:nvSpPr>
          <p:spPr>
            <a:xfrm>
              <a:off x="0" y="1524000"/>
              <a:ext cx="3416772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3173455"/>
              <a:ext cx="3416772" cy="16124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013031"/>
              <a:ext cx="3416772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Twitter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696721" y="3321971"/>
            <a:ext cx="2562579" cy="3589449"/>
            <a:chOff x="0" y="0"/>
            <a:chExt cx="3416772" cy="4785932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79099" cy="979099"/>
            </a:xfrm>
            <a:prstGeom prst="rect">
              <a:avLst/>
            </a:prstGeom>
          </p:spPr>
        </p:pic>
        <p:sp>
          <p:nvSpPr>
            <p:cNvPr id="25" name="AutoShape 25"/>
            <p:cNvSpPr/>
            <p:nvPr/>
          </p:nvSpPr>
          <p:spPr>
            <a:xfrm>
              <a:off x="0" y="1524000"/>
              <a:ext cx="3416772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3173455"/>
              <a:ext cx="3416772" cy="16124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>
                  <a:solidFill>
                    <a:srgbClr val="1D2B42"/>
                  </a:solidFill>
                  <a:latin typeface="HK Grotesk Light"/>
                </a:rPr>
                <a:t>Presentations are communication tools that can be used as demonstrations.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013031"/>
              <a:ext cx="3416772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1D2B42"/>
                  </a:solidFill>
                  <a:latin typeface="Inter Bold"/>
                </a:rPr>
                <a:t>Pinterest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D2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028700" y="4266749"/>
            <a:ext cx="4429317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t="10816" b="10816"/>
          <a:stretch>
            <a:fillRect/>
          </a:stretch>
        </p:blipFill>
        <p:spPr>
          <a:xfrm>
            <a:off x="1028700" y="4712232"/>
            <a:ext cx="4429317" cy="2470273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6929342" y="4266749"/>
            <a:ext cx="4429317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t="8014" b="8014"/>
          <a:stretch>
            <a:fillRect/>
          </a:stretch>
        </p:blipFill>
        <p:spPr>
          <a:xfrm>
            <a:off x="6929342" y="4712232"/>
            <a:ext cx="4429317" cy="2470273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12829983" y="4266749"/>
            <a:ext cx="4429317" cy="9525"/>
          </a:xfrm>
          <a:prstGeom prst="rect">
            <a:avLst/>
          </a:prstGeom>
          <a:solidFill>
            <a:srgbClr val="D5D8DB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 l="4327" t="10917" r="8102" b="56522"/>
          <a:stretch>
            <a:fillRect/>
          </a:stretch>
        </p:blipFill>
        <p:spPr>
          <a:xfrm>
            <a:off x="12829983" y="4712232"/>
            <a:ext cx="4429317" cy="2470273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1028700" y="3010613"/>
            <a:ext cx="16230600" cy="9525"/>
          </a:xfrm>
          <a:prstGeom prst="rect">
            <a:avLst/>
          </a:prstGeom>
          <a:solidFill>
            <a:srgbClr val="D5D8DB"/>
          </a:solidFill>
        </p:spPr>
      </p:sp>
      <p:sp>
        <p:nvSpPr>
          <p:cNvPr id="12" name="TextBox 12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Next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25/26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D5D8DB"/>
                </a:solidFill>
                <a:latin typeface="HK Grotesk Light"/>
              </a:rPr>
              <a:t>Back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632797"/>
            <a:ext cx="442931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Sandra Mullins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568807"/>
            <a:ext cx="442931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D5D8DB"/>
                </a:solidFill>
                <a:latin typeface="HK Grotesk Light"/>
              </a:rPr>
              <a:t>Manager, Brand Equity and Identity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29342" y="3632797"/>
            <a:ext cx="442931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Leonor Madrigal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29342" y="7568807"/>
            <a:ext cx="442931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D5D8DB"/>
                </a:solidFill>
                <a:latin typeface="HK Grotesk Light"/>
              </a:rPr>
              <a:t>Head of Creative and Design Input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29983" y="3632797"/>
            <a:ext cx="442931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D5D8DB"/>
                </a:solidFill>
                <a:latin typeface="Inter Bold"/>
              </a:rPr>
              <a:t>Camden Michaels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29983" y="7568807"/>
            <a:ext cx="442931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D5D8DB"/>
                </a:solidFill>
                <a:latin typeface="HK Grotesk Light"/>
              </a:rPr>
              <a:t>Brand Communications Associate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8314" y="1162050"/>
            <a:ext cx="15571373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9600" spc="-480">
                <a:solidFill>
                  <a:srgbClr val="D5D8DB"/>
                </a:solidFill>
                <a:latin typeface="Inter Bold"/>
              </a:rPr>
              <a:t>The Audios Co. Brand Team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5D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845806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26/26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3271211"/>
            <a:ext cx="5835458" cy="3744578"/>
            <a:chOff x="0" y="0"/>
            <a:chExt cx="7780611" cy="4992771"/>
          </a:xfrm>
        </p:grpSpPr>
        <p:sp>
          <p:nvSpPr>
            <p:cNvPr id="7" name="TextBox 7"/>
            <p:cNvSpPr txBox="1"/>
            <p:nvPr/>
          </p:nvSpPr>
          <p:spPr>
            <a:xfrm>
              <a:off x="0" y="133350"/>
              <a:ext cx="7780611" cy="3514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080"/>
                </a:lnSpc>
              </a:pPr>
              <a:r>
                <a:rPr lang="en-US" sz="9600" spc="-480">
                  <a:solidFill>
                    <a:srgbClr val="1D2B42"/>
                  </a:solidFill>
                  <a:latin typeface="Inter Bold"/>
                </a:rPr>
                <a:t>Keep </a:t>
              </a:r>
            </a:p>
            <a:p>
              <a:pPr>
                <a:lnSpc>
                  <a:spcPts val="10080"/>
                </a:lnSpc>
              </a:pPr>
              <a:r>
                <a:rPr lang="en-US" sz="9600" spc="-480">
                  <a:solidFill>
                    <a:srgbClr val="1D2B42"/>
                  </a:solidFill>
                  <a:latin typeface="Inter Bold"/>
                </a:rPr>
                <a:t>in touch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285169"/>
              <a:ext cx="6755456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1D2B42"/>
                  </a:solidFill>
                  <a:latin typeface="HK Grotesk Light"/>
                </a:rPr>
                <a:t>The Audios Co. Team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8824862" y="4688366"/>
            <a:ext cx="8361504" cy="9683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0" name="TextBox 10"/>
          <p:cNvSpPr txBox="1"/>
          <p:nvPr/>
        </p:nvSpPr>
        <p:spPr>
          <a:xfrm>
            <a:off x="13573828" y="3506253"/>
            <a:ext cx="3452392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D2B42"/>
                </a:solidFill>
                <a:latin typeface="HK Grotesk Light"/>
              </a:rPr>
              <a:t>123 Anywhere St., Any City, State, Country 12345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28700" y="2176795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59129" y="1031831"/>
            <a:ext cx="1534819" cy="26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>
                <a:solidFill>
                  <a:srgbClr val="1D2B42"/>
                </a:solidFill>
                <a:latin typeface="Inter Bold"/>
              </a:rPr>
              <a:t>The Audios Co.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24862" y="3679608"/>
            <a:ext cx="357551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Mailing Address</a:t>
            </a:r>
          </a:p>
        </p:txBody>
      </p:sp>
      <p:sp>
        <p:nvSpPr>
          <p:cNvPr id="15" name="AutoShape 15"/>
          <p:cNvSpPr/>
          <p:nvPr/>
        </p:nvSpPr>
        <p:spPr>
          <a:xfrm>
            <a:off x="8824862" y="6006905"/>
            <a:ext cx="8361504" cy="9683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6" name="TextBox 16"/>
          <p:cNvSpPr txBox="1"/>
          <p:nvPr/>
        </p:nvSpPr>
        <p:spPr>
          <a:xfrm>
            <a:off x="13573828" y="5145785"/>
            <a:ext cx="345239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D2B42"/>
                </a:solidFill>
                <a:latin typeface="HK Grotesk Light"/>
              </a:rPr>
              <a:t>hello@reallygreatsite.com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24862" y="5133402"/>
            <a:ext cx="357551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Email Address</a:t>
            </a:r>
          </a:p>
        </p:txBody>
      </p:sp>
      <p:sp>
        <p:nvSpPr>
          <p:cNvPr id="18" name="AutoShape 18"/>
          <p:cNvSpPr/>
          <p:nvPr/>
        </p:nvSpPr>
        <p:spPr>
          <a:xfrm>
            <a:off x="8824862" y="7325444"/>
            <a:ext cx="8361504" cy="9683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9" name="TextBox 19"/>
          <p:cNvSpPr txBox="1"/>
          <p:nvPr/>
        </p:nvSpPr>
        <p:spPr>
          <a:xfrm>
            <a:off x="13573828" y="6502484"/>
            <a:ext cx="345239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D2B42"/>
                </a:solidFill>
                <a:latin typeface="HK Grotesk Light"/>
              </a:rPr>
              <a:t>(123) 456 7890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24862" y="6490102"/>
            <a:ext cx="357551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1D2B42"/>
                </a:solidFill>
                <a:latin typeface="Inter Bold"/>
              </a:rPr>
              <a:t>Phone Number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90902"/>
            <a:ext cx="15049500" cy="1152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6000" spc="-480" dirty="0">
                <a:solidFill>
                  <a:srgbClr val="1D2B42"/>
                </a:solidFill>
                <a:latin typeface="Inter Bold"/>
              </a:rPr>
              <a:t>Machine Learning Pipeline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9" name="AutoShape 9"/>
          <p:cNvSpPr/>
          <p:nvPr/>
        </p:nvSpPr>
        <p:spPr>
          <a:xfrm>
            <a:off x="1028700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0" name="AutoShape 10"/>
          <p:cNvSpPr/>
          <p:nvPr/>
        </p:nvSpPr>
        <p:spPr>
          <a:xfrm>
            <a:off x="5350319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1" name="AutoShape 11"/>
          <p:cNvSpPr/>
          <p:nvPr/>
        </p:nvSpPr>
        <p:spPr>
          <a:xfrm>
            <a:off x="5350319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2" name="AutoShape 12"/>
          <p:cNvSpPr/>
          <p:nvPr/>
        </p:nvSpPr>
        <p:spPr>
          <a:xfrm>
            <a:off x="9671939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3" name="AutoShape 13"/>
          <p:cNvSpPr/>
          <p:nvPr/>
        </p:nvSpPr>
        <p:spPr>
          <a:xfrm>
            <a:off x="9671939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4" name="AutoShape 14"/>
          <p:cNvSpPr/>
          <p:nvPr/>
        </p:nvSpPr>
        <p:spPr>
          <a:xfrm>
            <a:off x="13993558" y="4263725"/>
            <a:ext cx="3047194" cy="9569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15" name="AutoShape 15"/>
          <p:cNvSpPr/>
          <p:nvPr/>
        </p:nvSpPr>
        <p:spPr>
          <a:xfrm>
            <a:off x="13993558" y="5138208"/>
            <a:ext cx="3047194" cy="9569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6261298" y="5807054"/>
            <a:ext cx="1334701" cy="133470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939679" y="5807054"/>
            <a:ext cx="1334701" cy="133470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0454281" y="5678418"/>
            <a:ext cx="1591974" cy="159197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14840219" y="5742736"/>
            <a:ext cx="1463337" cy="1463337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81421" y="8938310"/>
            <a:ext cx="51251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03/05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47297" y="4470389"/>
            <a:ext cx="3810000" cy="411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dirty="0">
                <a:solidFill>
                  <a:srgbClr val="1D2B42"/>
                </a:solidFill>
                <a:latin typeface="Inter Bold"/>
              </a:rPr>
              <a:t>Data Cleaning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50320" y="4263725"/>
            <a:ext cx="3156658" cy="847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dirty="0">
                <a:solidFill>
                  <a:srgbClr val="1D2B42"/>
                </a:solidFill>
                <a:latin typeface="Inter Bold"/>
              </a:rPr>
              <a:t>Feature Engineering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17207" y="4288090"/>
            <a:ext cx="3156658" cy="847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dirty="0">
                <a:solidFill>
                  <a:srgbClr val="1D2B42"/>
                </a:solidFill>
                <a:latin typeface="Inter Bold"/>
              </a:rPr>
              <a:t>Data Preprocessing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993558" y="4500021"/>
            <a:ext cx="3156658" cy="411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dirty="0">
                <a:solidFill>
                  <a:srgbClr val="1D2B42"/>
                </a:solidFill>
                <a:latin typeface="Inter Bold"/>
              </a:rPr>
              <a:t>Modelling</a:t>
            </a: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xmlns="" id="{B6163282-84E3-44D4-8C90-2EABDAB3549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29" name="TextBox 9">
            <a:extLst>
              <a:ext uri="{FF2B5EF4-FFF2-40B4-BE49-F238E27FC236}">
                <a16:creationId xmlns:a16="http://schemas.microsoft.com/office/drawing/2014/main" xmlns="" id="{F3969248-1ECB-4E68-BF9F-80F6AF333A30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30" name="AutoShape 7">
            <a:extLst>
              <a:ext uri="{FF2B5EF4-FFF2-40B4-BE49-F238E27FC236}">
                <a16:creationId xmlns:a16="http://schemas.microsoft.com/office/drawing/2014/main" xmlns="" id="{4D84BEED-B7D4-487E-88FC-060A7DB6888E}"/>
              </a:ext>
            </a:extLst>
          </p:cNvPr>
          <p:cNvSpPr/>
          <p:nvPr/>
        </p:nvSpPr>
        <p:spPr>
          <a:xfrm>
            <a:off x="1101634" y="2566686"/>
            <a:ext cx="16230600" cy="9525"/>
          </a:xfrm>
          <a:prstGeom prst="rect">
            <a:avLst/>
          </a:prstGeom>
          <a:solidFill>
            <a:srgbClr val="1D2B42"/>
          </a:solidFill>
        </p:spPr>
      </p:sp>
    </p:spTree>
    <p:extLst>
      <p:ext uri="{BB962C8B-B14F-4D97-AF65-F5344CB8AC3E}">
        <p14:creationId xmlns:p14="http://schemas.microsoft.com/office/powerpoint/2010/main" val="55940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36" dirty="0">
                <a:solidFill>
                  <a:srgbClr val="1D2B42"/>
                </a:solidFill>
                <a:latin typeface="HK Grotesk Light"/>
              </a:rPr>
              <a:t>04</a:t>
            </a: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/15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922867" y="2428129"/>
            <a:ext cx="8402020" cy="9525"/>
          </a:xfrm>
          <a:prstGeom prst="rect">
            <a:avLst/>
          </a:prstGeom>
          <a:solidFill>
            <a:srgbClr val="1D2B42"/>
          </a:solidFill>
        </p:spPr>
      </p:sp>
      <p:grpSp>
        <p:nvGrpSpPr>
          <p:cNvPr id="12" name="Group 12"/>
          <p:cNvGrpSpPr/>
          <p:nvPr/>
        </p:nvGrpSpPr>
        <p:grpSpPr>
          <a:xfrm>
            <a:off x="914400" y="1737842"/>
            <a:ext cx="8402020" cy="641202"/>
            <a:chOff x="0" y="-80002"/>
            <a:chExt cx="11202694" cy="854935"/>
          </a:xfrm>
        </p:grpSpPr>
        <p:sp>
          <p:nvSpPr>
            <p:cNvPr id="13" name="TextBox 13"/>
            <p:cNvSpPr txBox="1"/>
            <p:nvPr/>
          </p:nvSpPr>
          <p:spPr>
            <a:xfrm>
              <a:off x="3260018" y="-80002"/>
              <a:ext cx="7942676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The total distance that the vehicle has traveled since it was purchased.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2342493" cy="548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Mileage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4400" y="2759635"/>
            <a:ext cx="8402020" cy="436017"/>
            <a:chOff x="0" y="-9525"/>
            <a:chExt cx="11202694" cy="581356"/>
          </a:xfrm>
        </p:grpSpPr>
        <p:sp>
          <p:nvSpPr>
            <p:cNvPr id="16" name="TextBox 16"/>
            <p:cNvSpPr txBox="1"/>
            <p:nvPr/>
          </p:nvSpPr>
          <p:spPr>
            <a:xfrm>
              <a:off x="3260018" y="73238"/>
              <a:ext cx="7942676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The name of a car’s manufacturer.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2342493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Car Make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4400" y="3781840"/>
            <a:ext cx="8385087" cy="641202"/>
            <a:chOff x="0" y="-62956"/>
            <a:chExt cx="11180116" cy="854935"/>
          </a:xfrm>
        </p:grpSpPr>
        <p:sp>
          <p:nvSpPr>
            <p:cNvPr id="19" name="TextBox 19"/>
            <p:cNvSpPr txBox="1"/>
            <p:nvPr/>
          </p:nvSpPr>
          <p:spPr>
            <a:xfrm>
              <a:off x="3237440" y="-62956"/>
              <a:ext cx="7942676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Refers to the name of a car product and sometimes a range of products.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3020331" cy="5813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Car Model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14400" y="4915852"/>
            <a:ext cx="8402020" cy="436017"/>
            <a:chOff x="0" y="-9525"/>
            <a:chExt cx="11202694" cy="581356"/>
          </a:xfrm>
        </p:grpSpPr>
        <p:sp>
          <p:nvSpPr>
            <p:cNvPr id="22" name="TextBox 22"/>
            <p:cNvSpPr txBox="1"/>
            <p:nvPr/>
          </p:nvSpPr>
          <p:spPr>
            <a:xfrm>
              <a:off x="3260018" y="73238"/>
              <a:ext cx="7942676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Method of describing the version of vehicle.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2342493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Car Year</a:t>
              </a:r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10712103" y="1852772"/>
            <a:ext cx="6555421" cy="3933218"/>
            <a:chOff x="0" y="133351"/>
            <a:chExt cx="8740562" cy="4643162"/>
          </a:xfrm>
        </p:grpSpPr>
        <p:sp>
          <p:nvSpPr>
            <p:cNvPr id="28" name="TextBox 28"/>
            <p:cNvSpPr txBox="1"/>
            <p:nvPr/>
          </p:nvSpPr>
          <p:spPr>
            <a:xfrm>
              <a:off x="0" y="133351"/>
              <a:ext cx="8740562" cy="3453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080"/>
                </a:lnSpc>
              </a:pPr>
              <a:r>
                <a:rPr lang="en-US" sz="9600" spc="-480" dirty="0">
                  <a:solidFill>
                    <a:srgbClr val="1D2B42"/>
                  </a:solidFill>
                  <a:latin typeface="Inter Bold"/>
                </a:rPr>
                <a:t>Important Features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4138490"/>
              <a:ext cx="8740562" cy="638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 lang="en-US" sz="2800" dirty="0">
                <a:solidFill>
                  <a:srgbClr val="1D2B42"/>
                </a:solidFill>
                <a:latin typeface="HK Grotesk Light"/>
              </a:endParaRPr>
            </a:p>
          </p:txBody>
        </p:sp>
      </p:grpSp>
      <p:sp>
        <p:nvSpPr>
          <p:cNvPr id="31" name="AutoShape 10"/>
          <p:cNvSpPr/>
          <p:nvPr/>
        </p:nvSpPr>
        <p:spPr>
          <a:xfrm>
            <a:off x="914400" y="3544544"/>
            <a:ext cx="840202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32" name="AutoShape 10"/>
          <p:cNvSpPr/>
          <p:nvPr/>
        </p:nvSpPr>
        <p:spPr>
          <a:xfrm>
            <a:off x="922867" y="4560653"/>
            <a:ext cx="840202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33" name="AutoShape 10"/>
          <p:cNvSpPr/>
          <p:nvPr/>
        </p:nvSpPr>
        <p:spPr>
          <a:xfrm>
            <a:off x="922867" y="5661446"/>
            <a:ext cx="8402020" cy="9525"/>
          </a:xfrm>
          <a:prstGeom prst="rect">
            <a:avLst/>
          </a:prstGeom>
          <a:solidFill>
            <a:srgbClr val="1D2B42"/>
          </a:solidFill>
        </p:spPr>
      </p:sp>
      <p:grpSp>
        <p:nvGrpSpPr>
          <p:cNvPr id="34" name="Group 21"/>
          <p:cNvGrpSpPr/>
          <p:nvPr/>
        </p:nvGrpSpPr>
        <p:grpSpPr>
          <a:xfrm>
            <a:off x="933712" y="5882378"/>
            <a:ext cx="8402020" cy="641201"/>
            <a:chOff x="-1" y="-140418"/>
            <a:chExt cx="11202693" cy="854934"/>
          </a:xfrm>
        </p:grpSpPr>
        <p:sp>
          <p:nvSpPr>
            <p:cNvPr id="35" name="TextBox 22"/>
            <p:cNvSpPr txBox="1"/>
            <p:nvPr/>
          </p:nvSpPr>
          <p:spPr>
            <a:xfrm>
              <a:off x="4444650" y="-140418"/>
              <a:ext cx="6758042" cy="8549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General categorization of services offered in the car repair shops.</a:t>
              </a:r>
            </a:p>
          </p:txBody>
        </p:sp>
        <p:sp>
          <p:nvSpPr>
            <p:cNvPr id="36" name="TextBox 23"/>
            <p:cNvSpPr txBox="1"/>
            <p:nvPr/>
          </p:nvSpPr>
          <p:spPr>
            <a:xfrm>
              <a:off x="-1" y="-9525"/>
              <a:ext cx="5054251" cy="5813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Service Category</a:t>
              </a:r>
            </a:p>
          </p:txBody>
        </p:sp>
      </p:grpSp>
      <p:sp>
        <p:nvSpPr>
          <p:cNvPr id="38" name="AutoShape 10"/>
          <p:cNvSpPr/>
          <p:nvPr/>
        </p:nvSpPr>
        <p:spPr>
          <a:xfrm>
            <a:off x="942180" y="6726142"/>
            <a:ext cx="8402020" cy="9525"/>
          </a:xfrm>
          <a:prstGeom prst="rect">
            <a:avLst/>
          </a:prstGeom>
          <a:solidFill>
            <a:srgbClr val="1D2B42"/>
          </a:solidFill>
        </p:spPr>
      </p:sp>
      <p:grpSp>
        <p:nvGrpSpPr>
          <p:cNvPr id="39" name="Group 21"/>
          <p:cNvGrpSpPr/>
          <p:nvPr/>
        </p:nvGrpSpPr>
        <p:grpSpPr>
          <a:xfrm>
            <a:off x="933712" y="7003707"/>
            <a:ext cx="8410488" cy="436017"/>
            <a:chOff x="-1" y="-9525"/>
            <a:chExt cx="11213983" cy="581356"/>
          </a:xfrm>
        </p:grpSpPr>
        <p:sp>
          <p:nvSpPr>
            <p:cNvPr id="40" name="TextBox 22"/>
            <p:cNvSpPr txBox="1"/>
            <p:nvPr/>
          </p:nvSpPr>
          <p:spPr>
            <a:xfrm>
              <a:off x="4455940" y="31882"/>
              <a:ext cx="6758042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en-US" sz="1900" dirty="0">
                  <a:solidFill>
                    <a:srgbClr val="1D2B42"/>
                  </a:solidFill>
                  <a:latin typeface="HK Grotesk Light"/>
                </a:rPr>
                <a:t>Brief description of the completed service.</a:t>
              </a:r>
            </a:p>
          </p:txBody>
        </p:sp>
        <p:sp>
          <p:nvSpPr>
            <p:cNvPr id="41" name="TextBox 23"/>
            <p:cNvSpPr txBox="1"/>
            <p:nvPr/>
          </p:nvSpPr>
          <p:spPr>
            <a:xfrm>
              <a:off x="-1" y="-9525"/>
              <a:ext cx="5054251" cy="5813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1D2B42"/>
                  </a:solidFill>
                  <a:latin typeface="Inter Bold"/>
                </a:rPr>
                <a:t>Service Package</a:t>
              </a:r>
            </a:p>
          </p:txBody>
        </p:sp>
      </p:grpSp>
      <p:pic>
        <p:nvPicPr>
          <p:cNvPr id="45" name="Picture 3">
            <a:extLst>
              <a:ext uri="{FF2B5EF4-FFF2-40B4-BE49-F238E27FC236}">
                <a16:creationId xmlns:a16="http://schemas.microsoft.com/office/drawing/2014/main" xmlns="" id="{0E8B936D-FBE0-4B41-A587-057BAFC447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6" name="TextBox 9">
            <a:extLst>
              <a:ext uri="{FF2B5EF4-FFF2-40B4-BE49-F238E27FC236}">
                <a16:creationId xmlns:a16="http://schemas.microsoft.com/office/drawing/2014/main" xmlns="" id="{D0338F4B-89C8-4FC3-9115-6D9462BAC71B}"/>
              </a:ext>
            </a:extLst>
          </p:cNvPr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</p:spTree>
    <p:extLst>
      <p:ext uri="{BB962C8B-B14F-4D97-AF65-F5344CB8AC3E}">
        <p14:creationId xmlns:p14="http://schemas.microsoft.com/office/powerpoint/2010/main" val="394581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05/15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1039745" y="1943077"/>
            <a:ext cx="6219312" cy="2523033"/>
            <a:chOff x="0" y="4108887"/>
            <a:chExt cx="8292417" cy="143631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4325784"/>
              <a:ext cx="8292417" cy="793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dirty="0">
                  <a:solidFill>
                    <a:srgbClr val="1D2B42"/>
                  </a:solidFill>
                  <a:latin typeface="HK Grotesk Light"/>
                </a:rPr>
                <a:t>Toyota topped the list of car manufacturers with the most service transactions.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4108887"/>
              <a:ext cx="8235674" cy="12700"/>
            </a:xfrm>
            <a:prstGeom prst="rect">
              <a:avLst/>
            </a:prstGeom>
            <a:solidFill>
              <a:srgbClr val="1D2B42"/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0" y="5532503"/>
              <a:ext cx="8235674" cy="12700"/>
            </a:xfrm>
            <a:prstGeom prst="rect">
              <a:avLst/>
            </a:prstGeom>
            <a:solidFill>
              <a:srgbClr val="1D2B42"/>
            </a:solidFill>
          </p:spPr>
        </p:sp>
      </p:grp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xmlns="" id="{33312CD3-24AF-4D42-A5B6-B17EF7BDA53F}"/>
              </a:ext>
            </a:extLst>
          </p:cNvPr>
          <p:cNvGraphicFramePr/>
          <p:nvPr>
            <p:extLst/>
          </p:nvPr>
        </p:nvGraphicFramePr>
        <p:xfrm>
          <a:off x="304800" y="392948"/>
          <a:ext cx="10515600" cy="8186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3"/>
          <p:cNvSpPr txBox="1"/>
          <p:nvPr/>
        </p:nvSpPr>
        <p:spPr>
          <a:xfrm>
            <a:off x="11039745" y="4853079"/>
            <a:ext cx="4909106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Reflective of Toyota’s almost </a:t>
            </a:r>
            <a:r>
              <a:rPr lang="en-US" sz="2100" b="1" dirty="0">
                <a:solidFill>
                  <a:srgbClr val="FF0000"/>
                </a:solidFill>
                <a:latin typeface="HK Grotesk Light"/>
              </a:rPr>
              <a:t>39% market share</a:t>
            </a:r>
            <a:r>
              <a:rPr lang="en-US" sz="2100" dirty="0">
                <a:solidFill>
                  <a:srgbClr val="1D2B42"/>
                </a:solidFill>
                <a:latin typeface="HK Grotesk Light"/>
              </a:rPr>
              <a:t> of total automotive sales in the Philippines and their </a:t>
            </a:r>
            <a:r>
              <a:rPr lang="en-US" sz="2100" b="1" dirty="0">
                <a:solidFill>
                  <a:srgbClr val="FF0000"/>
                </a:solidFill>
                <a:latin typeface="HK Grotesk Light"/>
              </a:rPr>
              <a:t>parts availability in the market.</a:t>
            </a:r>
          </a:p>
          <a:p>
            <a:pPr>
              <a:lnSpc>
                <a:spcPts val="2940"/>
              </a:lnSpc>
            </a:pPr>
            <a:endParaRPr lang="en-US" sz="2100" b="1" dirty="0">
              <a:solidFill>
                <a:srgbClr val="FF0000"/>
              </a:solidFill>
              <a:latin typeface="HK Grotesk Light"/>
            </a:endParaRP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Source: Statista.com</a:t>
            </a:r>
          </a:p>
        </p:txBody>
      </p:sp>
    </p:spTree>
    <p:extLst>
      <p:ext uri="{BB962C8B-B14F-4D97-AF65-F5344CB8AC3E}">
        <p14:creationId xmlns:p14="http://schemas.microsoft.com/office/powerpoint/2010/main" val="2759191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08/15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17005" y="4610100"/>
            <a:ext cx="473186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On average, 3 out of every 5 car owners go visit the car repair shops for an Oil, Lube, &amp; Preventive Maintenance Service. 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xmlns="" id="{261AE165-4D5A-4654-81A5-B86AC17EB4C5}"/>
              </a:ext>
            </a:extLst>
          </p:cNvPr>
          <p:cNvGraphicFramePr/>
          <p:nvPr>
            <p:extLst/>
          </p:nvPr>
        </p:nvGraphicFramePr>
        <p:xfrm>
          <a:off x="514613" y="2116115"/>
          <a:ext cx="11191966" cy="6383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628750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026220" y="1028700"/>
            <a:ext cx="233080" cy="1551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028700" y="984598"/>
            <a:ext cx="398412" cy="39841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0266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sp>
        <p:nvSpPr>
          <p:cNvPr id="5" name="AutoShape 5"/>
          <p:cNvSpPr/>
          <p:nvPr/>
        </p:nvSpPr>
        <p:spPr>
          <a:xfrm>
            <a:off x="1028700" y="8579893"/>
            <a:ext cx="16230600" cy="9525"/>
          </a:xfrm>
          <a:prstGeom prst="rect">
            <a:avLst/>
          </a:prstGeom>
          <a:solidFill>
            <a:srgbClr val="1D2B4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7150216" y="9002010"/>
            <a:ext cx="108841" cy="2174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flipH="1">
            <a:off x="1101634" y="9002010"/>
            <a:ext cx="108841" cy="2174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42585" y="1041985"/>
            <a:ext cx="2584271" cy="24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3"/>
              </a:lnSpc>
            </a:pPr>
            <a:r>
              <a:rPr lang="en-US" sz="1502" spc="-30" dirty="0" err="1">
                <a:solidFill>
                  <a:srgbClr val="1D2B42"/>
                </a:solidFill>
                <a:latin typeface="Inter Bold"/>
              </a:rPr>
              <a:t>Eskwelabs</a:t>
            </a:r>
            <a:r>
              <a:rPr lang="en-US" sz="1502" spc="-30" dirty="0">
                <a:solidFill>
                  <a:srgbClr val="1D2B42"/>
                </a:solidFill>
                <a:latin typeface="Inter Bold"/>
              </a:rPr>
              <a:t> x Autoserved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1241" y="8938310"/>
            <a:ext cx="34134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Next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1421" y="8938310"/>
            <a:ext cx="51251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36" dirty="0">
                <a:solidFill>
                  <a:srgbClr val="1D2B42"/>
                </a:solidFill>
                <a:latin typeface="HK Grotesk Light"/>
              </a:rPr>
              <a:t>06/15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485" y="8938310"/>
            <a:ext cx="385353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1D2B42"/>
                </a:solidFill>
                <a:latin typeface="HK Grotesk Light"/>
              </a:rPr>
              <a:t>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6956" y="2879107"/>
            <a:ext cx="4731868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1D2B42"/>
                </a:solidFill>
                <a:latin typeface="HK Grotesk Light"/>
              </a:rPr>
              <a:t>The brands of Ford and Chevrolet topped the charts with the highest maintenance cost per make.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xmlns="" id="{261AE165-4D5A-4654-81A5-B86AC17EB4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5922993"/>
              </p:ext>
            </p:extLst>
          </p:nvPr>
        </p:nvGraphicFramePr>
        <p:xfrm>
          <a:off x="7391400" y="2144895"/>
          <a:ext cx="9867657" cy="6444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705232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2006</Words>
  <Application>Microsoft Office PowerPoint</Application>
  <PresentationFormat>Custom</PresentationFormat>
  <Paragraphs>467</Paragraphs>
  <Slides>42</Slides>
  <Notes>1</Notes>
  <HiddenSlides>30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Inter Bold</vt:lpstr>
      <vt:lpstr>Calibri</vt:lpstr>
      <vt:lpstr>HK Grotesk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Autoserved Exploratory Data Analysis</dc:title>
  <dc:creator>Justine Paul G. Padayao</dc:creator>
  <cp:lastModifiedBy>Justine Paul G. Padayao</cp:lastModifiedBy>
  <cp:revision>60</cp:revision>
  <dcterms:created xsi:type="dcterms:W3CDTF">2006-08-16T00:00:00Z</dcterms:created>
  <dcterms:modified xsi:type="dcterms:W3CDTF">2021-04-02T05:21:49Z</dcterms:modified>
  <dc:identifier>DAEZd76D70o</dc:identifier>
</cp:coreProperties>
</file>